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3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1" r:id="rId10"/>
    <p:sldId id="264" r:id="rId11"/>
    <p:sldId id="299" r:id="rId12"/>
    <p:sldId id="265" r:id="rId13"/>
    <p:sldId id="266" r:id="rId14"/>
    <p:sldId id="267" r:id="rId15"/>
    <p:sldId id="268" r:id="rId16"/>
    <p:sldId id="269" r:id="rId17"/>
    <p:sldId id="270" r:id="rId18"/>
    <p:sldId id="298" r:id="rId19"/>
    <p:sldId id="300" r:id="rId20"/>
    <p:sldId id="271" r:id="rId21"/>
    <p:sldId id="272" r:id="rId22"/>
    <p:sldId id="297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EE00"/>
    <a:srgbClr val="AD2616"/>
    <a:srgbClr val="D50000"/>
    <a:srgbClr val="E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0" autoAdjust="0"/>
    <p:restoredTop sz="87902" autoAdjust="0"/>
  </p:normalViewPr>
  <p:slideViewPr>
    <p:cSldViewPr snapToGrid="0" snapToObjects="1">
      <p:cViewPr>
        <p:scale>
          <a:sx n="110" d="100"/>
          <a:sy n="110" d="100"/>
        </p:scale>
        <p:origin x="-648" y="-8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31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EB63C-7B56-3D44-ABAE-200B4BF7D8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D3DDC-0FB8-CE47-84C0-DD91FBA7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4291E-3CF8-3C49-BFC0-DA199927489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49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17989"/>
            <a:ext cx="8915400" cy="6583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275955"/>
            <a:ext cx="8001000" cy="286758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3534"/>
            <a:ext cx="8915400" cy="6858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97" y="1536192"/>
            <a:ext cx="3427413" cy="3154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529334"/>
            <a:ext cx="4572000" cy="3168396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41195"/>
            <a:ext cx="2133600" cy="273844"/>
          </a:xfrm>
        </p:spPr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86100"/>
            <a:ext cx="8915400" cy="658368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51769"/>
            <a:ext cx="8001000" cy="1391771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847165"/>
            <a:ext cx="7988300" cy="223570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49268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86100"/>
            <a:ext cx="8915400" cy="658368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51769"/>
            <a:ext cx="8001000" cy="1391771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41195"/>
            <a:ext cx="2133600" cy="273844"/>
          </a:xfrm>
        </p:spPr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847165"/>
            <a:ext cx="3986784" cy="223570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847165"/>
            <a:ext cx="3986784" cy="223570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49268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86100"/>
            <a:ext cx="8915400" cy="658368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51769"/>
            <a:ext cx="8001000" cy="1391771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41195"/>
            <a:ext cx="2133600" cy="273844"/>
          </a:xfrm>
        </p:spPr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847165"/>
            <a:ext cx="6601968" cy="223570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847165"/>
            <a:ext cx="1371600" cy="111099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1971877"/>
            <a:ext cx="1371600" cy="111099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49268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847170"/>
            <a:ext cx="914400" cy="4149959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301003"/>
            <a:ext cx="6426200" cy="340672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69076"/>
            <a:ext cx="8915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457700"/>
            <a:ext cx="8001000" cy="6858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847165"/>
            <a:ext cx="7988300" cy="29146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49268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0299"/>
            <a:ext cx="8915400" cy="17145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113455"/>
            <a:ext cx="8001000" cy="58293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946672"/>
            <a:ext cx="3566160" cy="27610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946672"/>
            <a:ext cx="3566160" cy="27610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41195"/>
            <a:ext cx="2133600" cy="273844"/>
          </a:xfrm>
        </p:spPr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513325"/>
            <a:ext cx="3566160" cy="658415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299487"/>
            <a:ext cx="3566160" cy="24082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513325"/>
            <a:ext cx="3566160" cy="658415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299487"/>
            <a:ext cx="3566160" cy="24082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41195"/>
            <a:ext cx="2133600" cy="273844"/>
          </a:xfrm>
        </p:spPr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4119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178425"/>
            <a:ext cx="3383280" cy="1191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178425"/>
            <a:ext cx="3383280" cy="1191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178425"/>
            <a:ext cx="3383280" cy="1191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178425"/>
            <a:ext cx="3383280" cy="1191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178425"/>
            <a:ext cx="3383280" cy="1191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78425"/>
            <a:ext cx="3383280" cy="1191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3534"/>
            <a:ext cx="8915400" cy="6858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943141"/>
            <a:ext cx="3566160" cy="276463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529333"/>
            <a:ext cx="3566160" cy="3168396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41195"/>
            <a:ext cx="2133600" cy="273844"/>
          </a:xfrm>
        </p:spPr>
        <p:txBody>
          <a:bodyPr/>
          <a:lstStyle/>
          <a:p>
            <a:fld id="{C3D6167B-B763-894F-9B6C-6802A305CF94}" type="datetimeFigureOut">
              <a:rPr lang="en-US" smtClean="0"/>
              <a:t>14/10/16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9787"/>
            <a:ext cx="9144000" cy="685800"/>
          </a:xfrm>
          <a:prstGeom prst="rect">
            <a:avLst/>
          </a:prstGeom>
          <a:solidFill>
            <a:srgbClr val="AD2616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184" y="965627"/>
            <a:ext cx="8221725" cy="4040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427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D6167B-B763-894F-9B6C-6802A305CF94}" type="datetimeFigureOut">
              <a:rPr lang="en-US" smtClean="0"/>
              <a:t>14/10/16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427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49268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624E6B-B911-234B-9B22-361A7ADBF7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ader1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4826314"/>
            <a:ext cx="1984375" cy="3172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nico.pietroni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23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39.png"/><Relationship Id="rId10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nico.pietroni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" y="1617989"/>
            <a:ext cx="8915400" cy="658368"/>
          </a:xfrm>
          <a:solidFill>
            <a:srgbClr val="AD2616"/>
          </a:solidFill>
        </p:spPr>
        <p:txBody>
          <a:bodyPr>
            <a:normAutofit/>
          </a:bodyPr>
          <a:lstStyle/>
          <a:p>
            <a:r>
              <a:rPr lang="en-US" sz="2400" dirty="0"/>
              <a:t>Tracing Field-Coherent Quad Layouts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2361639"/>
            <a:ext cx="7467600" cy="2298284"/>
          </a:xfrm>
        </p:spPr>
        <p:txBody>
          <a:bodyPr>
            <a:normAutofit fontScale="85000" lnSpcReduction="20000"/>
          </a:bodyPr>
          <a:lstStyle/>
          <a:p>
            <a:endParaRPr lang="en-US" b="1" dirty="0"/>
          </a:p>
          <a:p>
            <a:pPr algn="ctr"/>
            <a:r>
              <a:rPr lang="en-US" sz="1700" b="1" dirty="0"/>
              <a:t>Nico </a:t>
            </a:r>
            <a:r>
              <a:rPr lang="en-US" sz="1700" b="1" dirty="0" smtClean="0"/>
              <a:t>Pietroni</a:t>
            </a:r>
            <a:r>
              <a:rPr lang="en-US" sz="1700" b="1" baseline="30000" dirty="0" smtClean="0"/>
              <a:t>1</a:t>
            </a:r>
            <a:r>
              <a:rPr lang="en-US" sz="1700" dirty="0" smtClean="0"/>
              <a:t>, </a:t>
            </a:r>
            <a:r>
              <a:rPr lang="en-US" sz="1700" dirty="0"/>
              <a:t>Enrico </a:t>
            </a:r>
            <a:r>
              <a:rPr lang="en-US" sz="1700" dirty="0" smtClean="0"/>
              <a:t>Puppo</a:t>
            </a:r>
            <a:r>
              <a:rPr lang="en-US" sz="1700" baseline="30000" dirty="0" smtClean="0"/>
              <a:t>2</a:t>
            </a:r>
            <a:r>
              <a:rPr lang="en-US" sz="1700" dirty="0" smtClean="0"/>
              <a:t>, </a:t>
            </a:r>
            <a:r>
              <a:rPr lang="en-US" sz="1700" dirty="0"/>
              <a:t>Giorgio </a:t>
            </a:r>
            <a:r>
              <a:rPr lang="en-US" sz="1700" dirty="0" smtClean="0"/>
              <a:t>Marcias</a:t>
            </a:r>
            <a:r>
              <a:rPr lang="en-US" sz="1700" b="1" baseline="30000" dirty="0"/>
              <a:t>1</a:t>
            </a:r>
            <a:r>
              <a:rPr lang="en-US" sz="1700" dirty="0" smtClean="0"/>
              <a:t>, </a:t>
            </a:r>
            <a:r>
              <a:rPr lang="en-US" sz="1700" dirty="0"/>
              <a:t>Roberto </a:t>
            </a:r>
            <a:r>
              <a:rPr lang="en-US" sz="1700" dirty="0" smtClean="0"/>
              <a:t>Scopigno</a:t>
            </a:r>
            <a:r>
              <a:rPr lang="en-US" sz="1700" b="1" baseline="30000" dirty="0"/>
              <a:t>1</a:t>
            </a:r>
            <a:r>
              <a:rPr lang="en-US" sz="1700" dirty="0" smtClean="0"/>
              <a:t>, </a:t>
            </a:r>
            <a:r>
              <a:rPr lang="en-US" sz="1700" dirty="0"/>
              <a:t>Paolo </a:t>
            </a:r>
            <a:r>
              <a:rPr lang="en-US" sz="1700" dirty="0" smtClean="0"/>
              <a:t>Cignoni</a:t>
            </a:r>
            <a:r>
              <a:rPr lang="en-US" sz="1700" b="1" baseline="30000" dirty="0" smtClean="0"/>
              <a:t>1</a:t>
            </a:r>
          </a:p>
          <a:p>
            <a:pPr algn="ctr"/>
            <a:r>
              <a:rPr lang="en-US" sz="1700" b="1" baseline="30000" dirty="0" smtClean="0"/>
              <a:t>1</a:t>
            </a:r>
            <a:r>
              <a:rPr lang="en-US" sz="1700" b="1" dirty="0" smtClean="0"/>
              <a:t>Visual Computing Lab - National Research Council of Italy</a:t>
            </a:r>
          </a:p>
          <a:p>
            <a:pPr algn="ctr"/>
            <a:r>
              <a:rPr lang="en-US" sz="1700" b="1" baseline="30000" dirty="0" smtClean="0"/>
              <a:t>2</a:t>
            </a:r>
            <a:r>
              <a:rPr lang="en-US" sz="1700" b="1" dirty="0" smtClean="0"/>
              <a:t>University of Genova</a:t>
            </a:r>
          </a:p>
          <a:p>
            <a:pPr algn="r"/>
            <a:r>
              <a:rPr lang="en-US" sz="1700" b="1" dirty="0" smtClean="0">
                <a:hlinkClick r:id="rId2"/>
              </a:rPr>
              <a:t>nico.pietroni@isti.cnr.it</a:t>
            </a:r>
            <a:endParaRPr lang="en-US" b="1" dirty="0" smtClean="0"/>
          </a:p>
        </p:txBody>
      </p:sp>
      <p:pic>
        <p:nvPicPr>
          <p:cNvPr id="9" name="Picture 8" descr="cast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59" y="118099"/>
            <a:ext cx="1736099" cy="1417196"/>
          </a:xfrm>
          <a:prstGeom prst="rect">
            <a:avLst/>
          </a:prstGeom>
        </p:spPr>
      </p:pic>
      <p:pic>
        <p:nvPicPr>
          <p:cNvPr id="10" name="Picture 9" descr="fert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6" y="181599"/>
            <a:ext cx="1699137" cy="1319298"/>
          </a:xfrm>
          <a:prstGeom prst="rect">
            <a:avLst/>
          </a:prstGeom>
        </p:spPr>
      </p:pic>
      <p:pic>
        <p:nvPicPr>
          <p:cNvPr id="11" name="Picture 10" descr="kitt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55" y="118099"/>
            <a:ext cx="926381" cy="1417196"/>
          </a:xfrm>
          <a:prstGeom prst="rect">
            <a:avLst/>
          </a:prstGeom>
        </p:spPr>
      </p:pic>
      <p:pic>
        <p:nvPicPr>
          <p:cNvPr id="12" name="Picture 11" descr="beetl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45" y="122550"/>
            <a:ext cx="1428787" cy="141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intuition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5" y="1180165"/>
            <a:ext cx="5794845" cy="1874678"/>
          </a:xfrm>
        </p:spPr>
        <p:txBody>
          <a:bodyPr>
            <a:normAutofit/>
          </a:bodyPr>
          <a:lstStyle/>
          <a:p>
            <a:r>
              <a:rPr lang="de-DE" dirty="0" smtClean="0"/>
              <a:t>Connect singularities</a:t>
            </a:r>
            <a:endParaRPr lang="en-US" sz="2000" dirty="0" smtClean="0"/>
          </a:p>
          <a:p>
            <a:pPr lvl="1"/>
            <a:r>
              <a:rPr lang="en-US" sz="2000" dirty="0" smtClean="0"/>
              <a:t>Slightly deviating from the initial field</a:t>
            </a:r>
          </a:p>
          <a:p>
            <a:pPr marL="349250" lvl="1" indent="0">
              <a:buNone/>
            </a:pPr>
            <a:endParaRPr lang="en-US" sz="2000" dirty="0"/>
          </a:p>
          <a:p>
            <a:pPr marL="349250" lvl="1" indent="0">
              <a:buNone/>
            </a:pPr>
            <a:endParaRPr lang="en-US" sz="2000" dirty="0" smtClean="0"/>
          </a:p>
        </p:txBody>
      </p:sp>
      <p:grpSp>
        <p:nvGrpSpPr>
          <p:cNvPr id="178" name="Group 177"/>
          <p:cNvGrpSpPr/>
          <p:nvPr/>
        </p:nvGrpSpPr>
        <p:grpSpPr>
          <a:xfrm>
            <a:off x="625020" y="2579445"/>
            <a:ext cx="3025337" cy="1769267"/>
            <a:chOff x="4235880" y="1872540"/>
            <a:chExt cx="2475649" cy="1447800"/>
          </a:xfrm>
        </p:grpSpPr>
        <p:sp>
          <p:nvSpPr>
            <p:cNvPr id="179" name="Freeform 178"/>
            <p:cNvSpPr/>
            <p:nvPr/>
          </p:nvSpPr>
          <p:spPr>
            <a:xfrm>
              <a:off x="4616880" y="2153210"/>
              <a:ext cx="1645920" cy="22987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2814" h="883297">
                  <a:moveTo>
                    <a:pt x="0" y="337197"/>
                  </a:moveTo>
                  <a:cubicBezTo>
                    <a:pt x="796925" y="610247"/>
                    <a:pt x="1593850" y="883297"/>
                    <a:pt x="2387600" y="845197"/>
                  </a:cubicBezTo>
                  <a:cubicBezTo>
                    <a:pt x="3181350" y="807097"/>
                    <a:pt x="4004964" y="217194"/>
                    <a:pt x="4762500" y="108597"/>
                  </a:cubicBezTo>
                  <a:cubicBezTo>
                    <a:pt x="5520036" y="0"/>
                    <a:pt x="6932814" y="193617"/>
                    <a:pt x="6932814" y="193617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677840" y="2764080"/>
              <a:ext cx="1767840" cy="233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84670"/>
                <a:gd name="connsiteY0" fmla="*/ 390880 h 888177"/>
                <a:gd name="connsiteX1" fmla="*/ 2211070 w 6884670"/>
                <a:gd name="connsiteY1" fmla="*/ 840317 h 888177"/>
                <a:gd name="connsiteX2" fmla="*/ 4585970 w 6884670"/>
                <a:gd name="connsiteY2" fmla="*/ 103717 h 888177"/>
                <a:gd name="connsiteX3" fmla="*/ 6884670 w 6884670"/>
                <a:gd name="connsiteY3" fmla="*/ 218017 h 888177"/>
                <a:gd name="connsiteX0" fmla="*/ 0 w 6708140"/>
                <a:gd name="connsiteY0" fmla="*/ 420161 h 893057"/>
                <a:gd name="connsiteX1" fmla="*/ 2034540 w 6708140"/>
                <a:gd name="connsiteY1" fmla="*/ 840317 h 893057"/>
                <a:gd name="connsiteX2" fmla="*/ 4409440 w 6708140"/>
                <a:gd name="connsiteY2" fmla="*/ 103717 h 893057"/>
                <a:gd name="connsiteX3" fmla="*/ 6708140 w 6708140"/>
                <a:gd name="connsiteY3" fmla="*/ 218017 h 893057"/>
                <a:gd name="connsiteX0" fmla="*/ 0 w 6825827"/>
                <a:gd name="connsiteY0" fmla="*/ 449441 h 897937"/>
                <a:gd name="connsiteX1" fmla="*/ 2152227 w 6825827"/>
                <a:gd name="connsiteY1" fmla="*/ 840317 h 897937"/>
                <a:gd name="connsiteX2" fmla="*/ 4527127 w 6825827"/>
                <a:gd name="connsiteY2" fmla="*/ 103717 h 897937"/>
                <a:gd name="connsiteX3" fmla="*/ 6825827 w 6825827"/>
                <a:gd name="connsiteY3" fmla="*/ 218017 h 89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5827" h="897937">
                  <a:moveTo>
                    <a:pt x="0" y="449441"/>
                  </a:moveTo>
                  <a:cubicBezTo>
                    <a:pt x="796925" y="722491"/>
                    <a:pt x="1397706" y="897938"/>
                    <a:pt x="2152227" y="840317"/>
                  </a:cubicBezTo>
                  <a:cubicBezTo>
                    <a:pt x="2906748" y="782696"/>
                    <a:pt x="3748194" y="207434"/>
                    <a:pt x="4527127" y="103717"/>
                  </a:cubicBezTo>
                  <a:cubicBezTo>
                    <a:pt x="5306060" y="0"/>
                    <a:pt x="6825827" y="218017"/>
                    <a:pt x="6825827" y="218017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/>
            <p:cNvGrpSpPr/>
            <p:nvPr/>
          </p:nvGrpSpPr>
          <p:grpSpPr>
            <a:xfrm rot="20706295">
              <a:off x="553128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 rot="21177724">
              <a:off x="591228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33" name="Straight Connector 23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 rot="462573">
              <a:off x="475785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31" name="Straight Connector 23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 rot="21107213">
              <a:off x="513885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29" name="Straight Connector 22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 rot="20483821">
              <a:off x="553128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591228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5" name="Straight Connector 22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 rot="830885">
              <a:off x="475785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3" name="Straight Connector 22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 rot="20965956">
              <a:off x="513885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1" name="Straight Connector 22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 188"/>
            <p:cNvGrpSpPr/>
            <p:nvPr/>
          </p:nvGrpSpPr>
          <p:grpSpPr>
            <a:xfrm rot="20698992">
              <a:off x="553128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9" name="Straight Connector 21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 rot="359788">
              <a:off x="591228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Group 190"/>
            <p:cNvGrpSpPr/>
            <p:nvPr/>
          </p:nvGrpSpPr>
          <p:grpSpPr>
            <a:xfrm rot="713712">
              <a:off x="475785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5" name="Straight Connector 21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Group 191"/>
            <p:cNvGrpSpPr/>
            <p:nvPr/>
          </p:nvGrpSpPr>
          <p:grpSpPr>
            <a:xfrm rot="21395711">
              <a:off x="513885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3" name="Straight Connector 21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/>
          </p:nvGrpSpPr>
          <p:grpSpPr>
            <a:xfrm rot="20917671">
              <a:off x="553128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Group 193"/>
            <p:cNvGrpSpPr/>
            <p:nvPr/>
          </p:nvGrpSpPr>
          <p:grpSpPr>
            <a:xfrm rot="357769">
              <a:off x="591228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09" name="Straight Connector 20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" name="Group 194"/>
            <p:cNvGrpSpPr/>
            <p:nvPr/>
          </p:nvGrpSpPr>
          <p:grpSpPr>
            <a:xfrm rot="616154">
              <a:off x="475785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07" name="Straight Connector 20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 rot="20621913">
              <a:off x="513885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05" name="Straight Connector 20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7" name="Freeform 196"/>
            <p:cNvSpPr/>
            <p:nvPr/>
          </p:nvSpPr>
          <p:spPr>
            <a:xfrm>
              <a:off x="6293279" y="2210482"/>
              <a:ext cx="418250" cy="105288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4762498"/>
                <a:gd name="connsiteY0" fmla="*/ 228602 h 774702"/>
                <a:gd name="connsiteX1" fmla="*/ 2387600 w 4762498"/>
                <a:gd name="connsiteY1" fmla="*/ 736602 h 774702"/>
                <a:gd name="connsiteX2" fmla="*/ 4762500 w 4762498"/>
                <a:gd name="connsiteY2" fmla="*/ 2 h 774702"/>
                <a:gd name="connsiteX0" fmla="*/ 0 w 2387599"/>
                <a:gd name="connsiteY0" fmla="*/ -2 h 546098"/>
                <a:gd name="connsiteX1" fmla="*/ 2387600 w 2387599"/>
                <a:gd name="connsiteY1" fmla="*/ 507998 h 546098"/>
                <a:gd name="connsiteX0" fmla="*/ 0 w 2483888"/>
                <a:gd name="connsiteY0" fmla="*/ 0 h 575382"/>
                <a:gd name="connsiteX1" fmla="*/ 2483889 w 2483888"/>
                <a:gd name="connsiteY1" fmla="*/ 537282 h 575382"/>
                <a:gd name="connsiteX0" fmla="*/ 0 w 2483888"/>
                <a:gd name="connsiteY0" fmla="*/ 0 h 575382"/>
                <a:gd name="connsiteX1" fmla="*/ 2483889 w 2483888"/>
                <a:gd name="connsiteY1" fmla="*/ 537282 h 575382"/>
                <a:gd name="connsiteX0" fmla="*/ 0 w 1467503"/>
                <a:gd name="connsiteY0" fmla="*/ 0 h 380178"/>
                <a:gd name="connsiteX1" fmla="*/ 1467503 w 1467503"/>
                <a:gd name="connsiteY1" fmla="*/ 342079 h 380178"/>
                <a:gd name="connsiteX0" fmla="*/ 0 w 1467503"/>
                <a:gd name="connsiteY0" fmla="*/ 0 h 380178"/>
                <a:gd name="connsiteX1" fmla="*/ 1467503 w 1467503"/>
                <a:gd name="connsiteY1" fmla="*/ 342079 h 380178"/>
                <a:gd name="connsiteX0" fmla="*/ 0 w 1761720"/>
                <a:gd name="connsiteY0" fmla="*/ 0 h 404578"/>
                <a:gd name="connsiteX1" fmla="*/ 1761720 w 1761720"/>
                <a:gd name="connsiteY1" fmla="*/ 366479 h 40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1720" h="404578">
                  <a:moveTo>
                    <a:pt x="0" y="0"/>
                  </a:moveTo>
                  <a:cubicBezTo>
                    <a:pt x="1053696" y="155929"/>
                    <a:pt x="1288935" y="404578"/>
                    <a:pt x="1761720" y="366479"/>
                  </a:cubicBezTo>
                </a:path>
              </a:pathLst>
            </a:cu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4235880" y="2687878"/>
              <a:ext cx="444710" cy="191298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4762498"/>
                <a:gd name="connsiteY0" fmla="*/ 228602 h 774702"/>
                <a:gd name="connsiteX1" fmla="*/ 2387600 w 4762498"/>
                <a:gd name="connsiteY1" fmla="*/ 736602 h 774702"/>
                <a:gd name="connsiteX2" fmla="*/ 4762500 w 4762498"/>
                <a:gd name="connsiteY2" fmla="*/ 2 h 774702"/>
                <a:gd name="connsiteX0" fmla="*/ 0 w 2387599"/>
                <a:gd name="connsiteY0" fmla="*/ -2 h 546098"/>
                <a:gd name="connsiteX1" fmla="*/ 2387600 w 2387599"/>
                <a:gd name="connsiteY1" fmla="*/ 507998 h 546098"/>
                <a:gd name="connsiteX0" fmla="*/ 0 w 2387599"/>
                <a:gd name="connsiteY0" fmla="*/ 2 h 546102"/>
                <a:gd name="connsiteX1" fmla="*/ 2387599 w 2387599"/>
                <a:gd name="connsiteY1" fmla="*/ 508001 h 546102"/>
                <a:gd name="connsiteX0" fmla="*/ 0 w 2387599"/>
                <a:gd name="connsiteY0" fmla="*/ -2 h 507997"/>
                <a:gd name="connsiteX1" fmla="*/ 2387599 w 2387599"/>
                <a:gd name="connsiteY1" fmla="*/ 507997 h 507997"/>
                <a:gd name="connsiteX0" fmla="*/ 0 w 2901141"/>
                <a:gd name="connsiteY0" fmla="*/ 2 h 453391"/>
                <a:gd name="connsiteX1" fmla="*/ 2901141 w 2901141"/>
                <a:gd name="connsiteY1" fmla="*/ 453391 h 453391"/>
                <a:gd name="connsiteX0" fmla="*/ 0 w 2901141"/>
                <a:gd name="connsiteY0" fmla="*/ -2 h 453387"/>
                <a:gd name="connsiteX1" fmla="*/ 2901141 w 2901141"/>
                <a:gd name="connsiteY1" fmla="*/ 453387 h 453387"/>
                <a:gd name="connsiteX0" fmla="*/ 0 w 3478876"/>
                <a:gd name="connsiteY0" fmla="*/ 2 h 617220"/>
                <a:gd name="connsiteX1" fmla="*/ 3478876 w 3478876"/>
                <a:gd name="connsiteY1" fmla="*/ 617220 h 617220"/>
                <a:gd name="connsiteX0" fmla="*/ 0 w 3478876"/>
                <a:gd name="connsiteY0" fmla="*/ -2 h 617216"/>
                <a:gd name="connsiteX1" fmla="*/ 3478876 w 3478876"/>
                <a:gd name="connsiteY1" fmla="*/ 617216 h 617216"/>
                <a:gd name="connsiteX0" fmla="*/ 0 w 3746346"/>
                <a:gd name="connsiteY0" fmla="*/ 2 h 685482"/>
                <a:gd name="connsiteX1" fmla="*/ 3746346 w 3746346"/>
                <a:gd name="connsiteY1" fmla="*/ 685482 h 68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6346" h="685482">
                  <a:moveTo>
                    <a:pt x="0" y="2"/>
                  </a:moveTo>
                  <a:cubicBezTo>
                    <a:pt x="796925" y="273052"/>
                    <a:pt x="2267874" y="459636"/>
                    <a:pt x="3746346" y="685482"/>
                  </a:cubicBezTo>
                </a:path>
              </a:pathLst>
            </a:cu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4540680" y="2078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199"/>
            <p:cNvSpPr/>
            <p:nvPr/>
          </p:nvSpPr>
          <p:spPr>
            <a:xfrm flipV="1">
              <a:off x="4540680" y="2306880"/>
              <a:ext cx="76200" cy="15240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540680" y="21544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6369480" y="2840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 202"/>
            <p:cNvSpPr/>
            <p:nvPr/>
          </p:nvSpPr>
          <p:spPr>
            <a:xfrm flipV="1">
              <a:off x="6369480" y="2642160"/>
              <a:ext cx="137160" cy="12192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  <a:gd name="connsiteX0" fmla="*/ 2057404 w 2057404"/>
                <a:gd name="connsiteY0" fmla="*/ 764820 h 764820"/>
                <a:gd name="connsiteX1" fmla="*/ 0 w 2057404"/>
                <a:gd name="connsiteY1" fmla="*/ 0 h 7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404" h="764820">
                  <a:moveTo>
                    <a:pt x="2057404" y="764820"/>
                  </a:moveTo>
                  <a:cubicBezTo>
                    <a:pt x="1666763" y="393699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6217080" y="26878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B</a:t>
              </a:r>
              <a:endParaRPr lang="en-US" sz="1200" dirty="0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6394466" y="2584856"/>
            <a:ext cx="2393166" cy="1769267"/>
            <a:chOff x="6939000" y="1900339"/>
            <a:chExt cx="1958340" cy="1447800"/>
          </a:xfrm>
        </p:grpSpPr>
        <p:sp>
          <p:nvSpPr>
            <p:cNvPr id="238" name="Freeform 237"/>
            <p:cNvSpPr/>
            <p:nvPr/>
          </p:nvSpPr>
          <p:spPr>
            <a:xfrm>
              <a:off x="7015200" y="2240963"/>
              <a:ext cx="1676400" cy="579854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7061200"/>
                <a:gd name="connsiteY0" fmla="*/ 515290 h 2743435"/>
                <a:gd name="connsiteX1" fmla="*/ 2387600 w 7061200"/>
                <a:gd name="connsiteY1" fmla="*/ 1023290 h 2743435"/>
                <a:gd name="connsiteX2" fmla="*/ 4762500 w 7061200"/>
                <a:gd name="connsiteY2" fmla="*/ 286690 h 2743435"/>
                <a:gd name="connsiteX3" fmla="*/ 7061200 w 7061200"/>
                <a:gd name="connsiteY3" fmla="*/ 2743436 h 2743435"/>
                <a:gd name="connsiteX0" fmla="*/ 0 w 7061200"/>
                <a:gd name="connsiteY0" fmla="*/ -2 h 2228143"/>
                <a:gd name="connsiteX1" fmla="*/ 2387600 w 7061200"/>
                <a:gd name="connsiteY1" fmla="*/ 507998 h 2228143"/>
                <a:gd name="connsiteX2" fmla="*/ 4762502 w 7061200"/>
                <a:gd name="connsiteY2" fmla="*/ 942623 h 2228143"/>
                <a:gd name="connsiteX3" fmla="*/ 7061200 w 7061200"/>
                <a:gd name="connsiteY3" fmla="*/ 2228144 h 2228143"/>
                <a:gd name="connsiteX0" fmla="*/ 0 w 7061200"/>
                <a:gd name="connsiteY0" fmla="*/ 2 h 2228147"/>
                <a:gd name="connsiteX1" fmla="*/ 2387599 w 7061200"/>
                <a:gd name="connsiteY1" fmla="*/ 508002 h 2228147"/>
                <a:gd name="connsiteX2" fmla="*/ 4762502 w 7061200"/>
                <a:gd name="connsiteY2" fmla="*/ 942627 h 2228147"/>
                <a:gd name="connsiteX3" fmla="*/ 7061200 w 7061200"/>
                <a:gd name="connsiteY3" fmla="*/ 2228148 h 2228147"/>
                <a:gd name="connsiteX0" fmla="*/ 0 w 7061200"/>
                <a:gd name="connsiteY0" fmla="*/ -2 h 2228143"/>
                <a:gd name="connsiteX1" fmla="*/ 2387599 w 7061200"/>
                <a:gd name="connsiteY1" fmla="*/ 1093610 h 2228143"/>
                <a:gd name="connsiteX2" fmla="*/ 4762502 w 7061200"/>
                <a:gd name="connsiteY2" fmla="*/ 942623 h 2228143"/>
                <a:gd name="connsiteX3" fmla="*/ 7061200 w 7061200"/>
                <a:gd name="connsiteY3" fmla="*/ 2228144 h 2228143"/>
                <a:gd name="connsiteX0" fmla="*/ 0 w 7061200"/>
                <a:gd name="connsiteY0" fmla="*/ 2 h 2228147"/>
                <a:gd name="connsiteX1" fmla="*/ 2387599 w 7061200"/>
                <a:gd name="connsiteY1" fmla="*/ 1093614 h 2228147"/>
                <a:gd name="connsiteX2" fmla="*/ 7061200 w 7061200"/>
                <a:gd name="connsiteY2" fmla="*/ 2228148 h 2228147"/>
                <a:gd name="connsiteX0" fmla="*/ 0 w 7061200"/>
                <a:gd name="connsiteY0" fmla="*/ -2 h 2228143"/>
                <a:gd name="connsiteX1" fmla="*/ 2387599 w 7061200"/>
                <a:gd name="connsiteY1" fmla="*/ 1093610 h 2228143"/>
                <a:gd name="connsiteX2" fmla="*/ 7061200 w 7061200"/>
                <a:gd name="connsiteY2" fmla="*/ 2228144 h 2228143"/>
                <a:gd name="connsiteX0" fmla="*/ 0 w 7061200"/>
                <a:gd name="connsiteY0" fmla="*/ 2 h 2228147"/>
                <a:gd name="connsiteX1" fmla="*/ 2387599 w 7061200"/>
                <a:gd name="connsiteY1" fmla="*/ 1093614 h 2228147"/>
                <a:gd name="connsiteX2" fmla="*/ 7061200 w 7061200"/>
                <a:gd name="connsiteY2" fmla="*/ 2228148 h 2228147"/>
                <a:gd name="connsiteX0" fmla="*/ 0 w 7061200"/>
                <a:gd name="connsiteY0" fmla="*/ -2 h 2228143"/>
                <a:gd name="connsiteX1" fmla="*/ 7061200 w 7061200"/>
                <a:gd name="connsiteY1" fmla="*/ 2228144 h 2228143"/>
                <a:gd name="connsiteX0" fmla="*/ 0 w 7061200"/>
                <a:gd name="connsiteY0" fmla="*/ 2 h 2228147"/>
                <a:gd name="connsiteX1" fmla="*/ 7061200 w 7061200"/>
                <a:gd name="connsiteY1" fmla="*/ 2228148 h 2228147"/>
                <a:gd name="connsiteX0" fmla="*/ 0 w 7061200"/>
                <a:gd name="connsiteY0" fmla="*/ -2 h 2228143"/>
                <a:gd name="connsiteX1" fmla="*/ 7061200 w 7061200"/>
                <a:gd name="connsiteY1" fmla="*/ 2228144 h 222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61200" h="2228143">
                  <a:moveTo>
                    <a:pt x="0" y="-2"/>
                  </a:moveTo>
                  <a:cubicBezTo>
                    <a:pt x="2770986" y="567028"/>
                    <a:pt x="2813781" y="1983201"/>
                    <a:pt x="7061200" y="2228144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7015200" y="2154480"/>
              <a:ext cx="1645920" cy="22987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2814" h="883297">
                  <a:moveTo>
                    <a:pt x="0" y="337197"/>
                  </a:moveTo>
                  <a:cubicBezTo>
                    <a:pt x="796925" y="610247"/>
                    <a:pt x="1593850" y="883297"/>
                    <a:pt x="2387600" y="845197"/>
                  </a:cubicBezTo>
                  <a:cubicBezTo>
                    <a:pt x="3181350" y="807097"/>
                    <a:pt x="4004964" y="217194"/>
                    <a:pt x="4762500" y="108597"/>
                  </a:cubicBezTo>
                  <a:cubicBezTo>
                    <a:pt x="5520036" y="0"/>
                    <a:pt x="6932814" y="193617"/>
                    <a:pt x="6932814" y="193617"/>
                  </a:cubicBezTo>
                </a:path>
              </a:pathLst>
            </a:custGeom>
            <a:ln w="63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7076160" y="2765350"/>
              <a:ext cx="1767840" cy="233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84670"/>
                <a:gd name="connsiteY0" fmla="*/ 390880 h 888177"/>
                <a:gd name="connsiteX1" fmla="*/ 2211070 w 6884670"/>
                <a:gd name="connsiteY1" fmla="*/ 840317 h 888177"/>
                <a:gd name="connsiteX2" fmla="*/ 4585970 w 6884670"/>
                <a:gd name="connsiteY2" fmla="*/ 103717 h 888177"/>
                <a:gd name="connsiteX3" fmla="*/ 6884670 w 6884670"/>
                <a:gd name="connsiteY3" fmla="*/ 218017 h 888177"/>
                <a:gd name="connsiteX0" fmla="*/ 0 w 6708140"/>
                <a:gd name="connsiteY0" fmla="*/ 420161 h 893057"/>
                <a:gd name="connsiteX1" fmla="*/ 2034540 w 6708140"/>
                <a:gd name="connsiteY1" fmla="*/ 840317 h 893057"/>
                <a:gd name="connsiteX2" fmla="*/ 4409440 w 6708140"/>
                <a:gd name="connsiteY2" fmla="*/ 103717 h 893057"/>
                <a:gd name="connsiteX3" fmla="*/ 6708140 w 6708140"/>
                <a:gd name="connsiteY3" fmla="*/ 218017 h 893057"/>
                <a:gd name="connsiteX0" fmla="*/ 0 w 6825827"/>
                <a:gd name="connsiteY0" fmla="*/ 449441 h 897937"/>
                <a:gd name="connsiteX1" fmla="*/ 2152227 w 6825827"/>
                <a:gd name="connsiteY1" fmla="*/ 840317 h 897937"/>
                <a:gd name="connsiteX2" fmla="*/ 4527127 w 6825827"/>
                <a:gd name="connsiteY2" fmla="*/ 103717 h 897937"/>
                <a:gd name="connsiteX3" fmla="*/ 6825827 w 6825827"/>
                <a:gd name="connsiteY3" fmla="*/ 218017 h 89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5827" h="897937">
                  <a:moveTo>
                    <a:pt x="0" y="449441"/>
                  </a:moveTo>
                  <a:cubicBezTo>
                    <a:pt x="796925" y="722491"/>
                    <a:pt x="1397706" y="897938"/>
                    <a:pt x="2152227" y="840317"/>
                  </a:cubicBezTo>
                  <a:cubicBezTo>
                    <a:pt x="2906748" y="782696"/>
                    <a:pt x="3748194" y="207434"/>
                    <a:pt x="4527127" y="103717"/>
                  </a:cubicBezTo>
                  <a:cubicBezTo>
                    <a:pt x="5306060" y="0"/>
                    <a:pt x="6825827" y="218017"/>
                    <a:pt x="6825827" y="218017"/>
                  </a:cubicBezTo>
                </a:path>
              </a:pathLst>
            </a:custGeom>
            <a:ln w="63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1" name="Group 240"/>
            <p:cNvGrpSpPr/>
            <p:nvPr/>
          </p:nvGrpSpPr>
          <p:grpSpPr>
            <a:xfrm rot="20706295">
              <a:off x="788886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241"/>
            <p:cNvGrpSpPr/>
            <p:nvPr/>
          </p:nvGrpSpPr>
          <p:grpSpPr>
            <a:xfrm rot="21177724">
              <a:off x="826986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91" name="Straight Connector 29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oup 242"/>
            <p:cNvGrpSpPr/>
            <p:nvPr/>
          </p:nvGrpSpPr>
          <p:grpSpPr>
            <a:xfrm rot="462573">
              <a:off x="711543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oup 243"/>
            <p:cNvGrpSpPr/>
            <p:nvPr/>
          </p:nvGrpSpPr>
          <p:grpSpPr>
            <a:xfrm rot="21107213">
              <a:off x="749643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87" name="Straight Connector 28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oup 244"/>
            <p:cNvGrpSpPr/>
            <p:nvPr/>
          </p:nvGrpSpPr>
          <p:grpSpPr>
            <a:xfrm rot="20483821">
              <a:off x="788886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Group 245"/>
            <p:cNvGrpSpPr/>
            <p:nvPr/>
          </p:nvGrpSpPr>
          <p:grpSpPr>
            <a:xfrm>
              <a:off x="826986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83" name="Straight Connector 28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 246"/>
            <p:cNvGrpSpPr/>
            <p:nvPr/>
          </p:nvGrpSpPr>
          <p:grpSpPr>
            <a:xfrm rot="830885">
              <a:off x="711543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81" name="Straight Connector 28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 247"/>
            <p:cNvGrpSpPr/>
            <p:nvPr/>
          </p:nvGrpSpPr>
          <p:grpSpPr>
            <a:xfrm rot="20965956">
              <a:off x="749643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79" name="Straight Connector 27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 248"/>
            <p:cNvGrpSpPr/>
            <p:nvPr/>
          </p:nvGrpSpPr>
          <p:grpSpPr>
            <a:xfrm rot="20698992">
              <a:off x="788886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0" name="Group 249"/>
            <p:cNvGrpSpPr/>
            <p:nvPr/>
          </p:nvGrpSpPr>
          <p:grpSpPr>
            <a:xfrm rot="359788">
              <a:off x="826986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5" name="Straight Connector 27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 250"/>
            <p:cNvGrpSpPr/>
            <p:nvPr/>
          </p:nvGrpSpPr>
          <p:grpSpPr>
            <a:xfrm rot="713712">
              <a:off x="711543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3" name="Straight Connector 27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251"/>
            <p:cNvGrpSpPr/>
            <p:nvPr/>
          </p:nvGrpSpPr>
          <p:grpSpPr>
            <a:xfrm rot="21395711">
              <a:off x="749643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1" name="Straight Connector 27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3" name="Group 252"/>
            <p:cNvGrpSpPr/>
            <p:nvPr/>
          </p:nvGrpSpPr>
          <p:grpSpPr>
            <a:xfrm rot="20917671">
              <a:off x="788886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4" name="Group 253"/>
            <p:cNvGrpSpPr/>
            <p:nvPr/>
          </p:nvGrpSpPr>
          <p:grpSpPr>
            <a:xfrm rot="357769">
              <a:off x="826986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7" name="Straight Connector 26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oup 254"/>
            <p:cNvGrpSpPr/>
            <p:nvPr/>
          </p:nvGrpSpPr>
          <p:grpSpPr>
            <a:xfrm rot="616154">
              <a:off x="711543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5" name="Straight Connector 26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/>
            <p:cNvGrpSpPr/>
            <p:nvPr/>
          </p:nvGrpSpPr>
          <p:grpSpPr>
            <a:xfrm rot="20621913">
              <a:off x="749643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3" name="Straight Connector 26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7" name="Freeform 256"/>
            <p:cNvSpPr/>
            <p:nvPr/>
          </p:nvSpPr>
          <p:spPr>
            <a:xfrm>
              <a:off x="6939000" y="2078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Freeform 257"/>
            <p:cNvSpPr/>
            <p:nvPr/>
          </p:nvSpPr>
          <p:spPr>
            <a:xfrm flipV="1">
              <a:off x="6939000" y="2306880"/>
              <a:ext cx="76200" cy="15240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6939000" y="21544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8760180" y="2840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 260"/>
            <p:cNvSpPr/>
            <p:nvPr/>
          </p:nvSpPr>
          <p:spPr>
            <a:xfrm flipV="1">
              <a:off x="8760180" y="2642160"/>
              <a:ext cx="137160" cy="12192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  <a:gd name="connsiteX0" fmla="*/ 2057404 w 2057404"/>
                <a:gd name="connsiteY0" fmla="*/ 764820 h 764820"/>
                <a:gd name="connsiteX1" fmla="*/ 0 w 2057404"/>
                <a:gd name="connsiteY1" fmla="*/ 0 h 7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404" h="764820">
                  <a:moveTo>
                    <a:pt x="2057404" y="764820"/>
                  </a:moveTo>
                  <a:cubicBezTo>
                    <a:pt x="1666763" y="393699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8615400" y="26878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B</a:t>
              </a:r>
              <a:endParaRPr lang="en-US" sz="1200" dirty="0"/>
            </a:p>
          </p:txBody>
        </p:sp>
      </p:grpSp>
      <p:sp>
        <p:nvSpPr>
          <p:cNvPr id="125" name="Freeform 6"/>
          <p:cNvSpPr>
            <a:spLocks/>
          </p:cNvSpPr>
          <p:nvPr/>
        </p:nvSpPr>
        <p:spPr bwMode="auto">
          <a:xfrm>
            <a:off x="3623946" y="3199142"/>
            <a:ext cx="2564418" cy="456761"/>
          </a:xfrm>
          <a:custGeom>
            <a:avLst/>
            <a:gdLst/>
            <a:ahLst/>
            <a:cxnLst>
              <a:cxn ang="0">
                <a:pos x="2353" y="450"/>
              </a:cxn>
              <a:cxn ang="0">
                <a:pos x="0" y="337"/>
              </a:cxn>
            </a:cxnLst>
            <a:rect l="0" t="0" r="r" b="b"/>
            <a:pathLst>
              <a:path w="2353" h="450">
                <a:moveTo>
                  <a:pt x="2353" y="450"/>
                </a:moveTo>
                <a:cubicBezTo>
                  <a:pt x="1615" y="50"/>
                  <a:pt x="885" y="0"/>
                  <a:pt x="0" y="33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6" name="TextBox 125"/>
          <p:cNvSpPr txBox="1"/>
          <p:nvPr/>
        </p:nvSpPr>
        <p:spPr>
          <a:xfrm flipH="1">
            <a:off x="4498116" y="3028370"/>
            <a:ext cx="1175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connect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intuition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  <p:pic>
        <p:nvPicPr>
          <p:cNvPr id="296" name="Picture 295" descr="Screen Shot 2016-10-04 at 23.0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1356127"/>
            <a:ext cx="1735846" cy="3397432"/>
          </a:xfrm>
          <a:prstGeom prst="rect">
            <a:avLst/>
          </a:prstGeom>
        </p:spPr>
      </p:pic>
      <p:pic>
        <p:nvPicPr>
          <p:cNvPr id="297" name="Picture 296" descr="Screen Shot 2016-10-04 at 23.00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9" y="1356127"/>
            <a:ext cx="1596607" cy="34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2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constraints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40"/>
            <a:ext cx="3881619" cy="2441887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 smtClean="0"/>
              <a:t>Constraints</a:t>
            </a:r>
            <a:endParaRPr lang="de-DE" b="1" dirty="0"/>
          </a:p>
          <a:p>
            <a:pPr lvl="1"/>
            <a:endParaRPr lang="de-DE" sz="2000" b="1" dirty="0" smtClean="0"/>
          </a:p>
          <a:p>
            <a:pPr lvl="1"/>
            <a:r>
              <a:rPr lang="en-US" sz="2000" dirty="0" smtClean="0"/>
              <a:t>Match valence of all singularities</a:t>
            </a:r>
            <a:endParaRPr lang="en-US" sz="2000" dirty="0"/>
          </a:p>
          <a:p>
            <a:pPr marL="349250" lvl="1" indent="0">
              <a:buNone/>
            </a:pPr>
            <a:endParaRPr lang="en-US" sz="2000" dirty="0"/>
          </a:p>
          <a:p>
            <a:pPr lvl="1"/>
            <a:r>
              <a:rPr lang="en-US" sz="2000" dirty="0" smtClean="0"/>
              <a:t>Allow orthogonal cross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Avoid Tangential cross</a:t>
            </a:r>
          </a:p>
          <a:p>
            <a:pPr marL="349250" lvl="1" indent="0">
              <a:buNone/>
            </a:pPr>
            <a:endParaRPr lang="en-US" sz="2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648763" y="1080242"/>
            <a:ext cx="3430397" cy="2035620"/>
            <a:chOff x="4648763" y="1080242"/>
            <a:chExt cx="3430397" cy="2035620"/>
          </a:xfrm>
        </p:grpSpPr>
        <p:grpSp>
          <p:nvGrpSpPr>
            <p:cNvPr id="417" name="Group 416"/>
            <p:cNvGrpSpPr/>
            <p:nvPr/>
          </p:nvGrpSpPr>
          <p:grpSpPr>
            <a:xfrm>
              <a:off x="4648763" y="1080242"/>
              <a:ext cx="3430397" cy="2035620"/>
              <a:chOff x="193948" y="1066800"/>
              <a:chExt cx="4622800" cy="2743200"/>
            </a:xfrm>
          </p:grpSpPr>
          <p:sp>
            <p:nvSpPr>
              <p:cNvPr id="418" name="Freeform 417"/>
              <p:cNvSpPr/>
              <p:nvPr/>
            </p:nvSpPr>
            <p:spPr>
              <a:xfrm>
                <a:off x="193948" y="1066800"/>
                <a:ext cx="4622800" cy="2743200"/>
              </a:xfrm>
              <a:custGeom>
                <a:avLst/>
                <a:gdLst>
                  <a:gd name="connsiteX0" fmla="*/ 63500 w 4588283"/>
                  <a:gd name="connsiteY0" fmla="*/ 1613883 h 2769583"/>
                  <a:gd name="connsiteX1" fmla="*/ 88900 w 4588283"/>
                  <a:gd name="connsiteY1" fmla="*/ 1359883 h 2769583"/>
                  <a:gd name="connsiteX2" fmla="*/ 63500 w 4588283"/>
                  <a:gd name="connsiteY2" fmla="*/ 1182083 h 2769583"/>
                  <a:gd name="connsiteX3" fmla="*/ 292100 w 4588283"/>
                  <a:gd name="connsiteY3" fmla="*/ 394683 h 2769583"/>
                  <a:gd name="connsiteX4" fmla="*/ 1752600 w 4588283"/>
                  <a:gd name="connsiteY4" fmla="*/ 89883 h 2769583"/>
                  <a:gd name="connsiteX5" fmla="*/ 2641600 w 4588283"/>
                  <a:gd name="connsiteY5" fmla="*/ 983 h 2769583"/>
                  <a:gd name="connsiteX6" fmla="*/ 2679700 w 4588283"/>
                  <a:gd name="connsiteY6" fmla="*/ 39083 h 2769583"/>
                  <a:gd name="connsiteX7" fmla="*/ 2755900 w 4588283"/>
                  <a:gd name="connsiteY7" fmla="*/ 89883 h 2769583"/>
                  <a:gd name="connsiteX8" fmla="*/ 2832100 w 4588283"/>
                  <a:gd name="connsiteY8" fmla="*/ 115283 h 2769583"/>
                  <a:gd name="connsiteX9" fmla="*/ 2882900 w 4588283"/>
                  <a:gd name="connsiteY9" fmla="*/ 127983 h 2769583"/>
                  <a:gd name="connsiteX10" fmla="*/ 2933700 w 4588283"/>
                  <a:gd name="connsiteY10" fmla="*/ 153383 h 2769583"/>
                  <a:gd name="connsiteX11" fmla="*/ 3073400 w 4588283"/>
                  <a:gd name="connsiteY11" fmla="*/ 140683 h 2769583"/>
                  <a:gd name="connsiteX12" fmla="*/ 3124200 w 4588283"/>
                  <a:gd name="connsiteY12" fmla="*/ 115283 h 2769583"/>
                  <a:gd name="connsiteX13" fmla="*/ 3175000 w 4588283"/>
                  <a:gd name="connsiteY13" fmla="*/ 102583 h 2769583"/>
                  <a:gd name="connsiteX14" fmla="*/ 3213100 w 4588283"/>
                  <a:gd name="connsiteY14" fmla="*/ 89883 h 2769583"/>
                  <a:gd name="connsiteX15" fmla="*/ 3263900 w 4588283"/>
                  <a:gd name="connsiteY15" fmla="*/ 77183 h 2769583"/>
                  <a:gd name="connsiteX16" fmla="*/ 3365500 w 4588283"/>
                  <a:gd name="connsiteY16" fmla="*/ 39083 h 2769583"/>
                  <a:gd name="connsiteX17" fmla="*/ 3860800 w 4588283"/>
                  <a:gd name="connsiteY17" fmla="*/ 216883 h 2769583"/>
                  <a:gd name="connsiteX18" fmla="*/ 3911600 w 4588283"/>
                  <a:gd name="connsiteY18" fmla="*/ 229583 h 2769583"/>
                  <a:gd name="connsiteX19" fmla="*/ 4076700 w 4588283"/>
                  <a:gd name="connsiteY19" fmla="*/ 216883 h 2769583"/>
                  <a:gd name="connsiteX20" fmla="*/ 4356100 w 4588283"/>
                  <a:gd name="connsiteY20" fmla="*/ 216883 h 2769583"/>
                  <a:gd name="connsiteX21" fmla="*/ 4419600 w 4588283"/>
                  <a:gd name="connsiteY21" fmla="*/ 242283 h 2769583"/>
                  <a:gd name="connsiteX22" fmla="*/ 4584700 w 4588283"/>
                  <a:gd name="connsiteY22" fmla="*/ 686783 h 2769583"/>
                  <a:gd name="connsiteX23" fmla="*/ 4546600 w 4588283"/>
                  <a:gd name="connsiteY23" fmla="*/ 699483 h 2769583"/>
                  <a:gd name="connsiteX24" fmla="*/ 4470400 w 4588283"/>
                  <a:gd name="connsiteY24" fmla="*/ 750283 h 2769583"/>
                  <a:gd name="connsiteX25" fmla="*/ 4432300 w 4588283"/>
                  <a:gd name="connsiteY25" fmla="*/ 775683 h 2769583"/>
                  <a:gd name="connsiteX26" fmla="*/ 4368800 w 4588283"/>
                  <a:gd name="connsiteY26" fmla="*/ 864583 h 2769583"/>
                  <a:gd name="connsiteX27" fmla="*/ 4356100 w 4588283"/>
                  <a:gd name="connsiteY27" fmla="*/ 902683 h 2769583"/>
                  <a:gd name="connsiteX28" fmla="*/ 4381500 w 4588283"/>
                  <a:gd name="connsiteY28" fmla="*/ 1080483 h 2769583"/>
                  <a:gd name="connsiteX29" fmla="*/ 4419600 w 4588283"/>
                  <a:gd name="connsiteY29" fmla="*/ 1131283 h 2769583"/>
                  <a:gd name="connsiteX30" fmla="*/ 4470400 w 4588283"/>
                  <a:gd name="connsiteY30" fmla="*/ 1207483 h 2769583"/>
                  <a:gd name="connsiteX31" fmla="*/ 4546600 w 4588283"/>
                  <a:gd name="connsiteY31" fmla="*/ 1334483 h 2769583"/>
                  <a:gd name="connsiteX32" fmla="*/ 4584700 w 4588283"/>
                  <a:gd name="connsiteY32" fmla="*/ 1410683 h 2769583"/>
                  <a:gd name="connsiteX33" fmla="*/ 4559300 w 4588283"/>
                  <a:gd name="connsiteY33" fmla="*/ 1448783 h 2769583"/>
                  <a:gd name="connsiteX34" fmla="*/ 4483100 w 4588283"/>
                  <a:gd name="connsiteY34" fmla="*/ 1474183 h 2769583"/>
                  <a:gd name="connsiteX35" fmla="*/ 4445000 w 4588283"/>
                  <a:gd name="connsiteY35" fmla="*/ 1486883 h 2769583"/>
                  <a:gd name="connsiteX36" fmla="*/ 4406900 w 4588283"/>
                  <a:gd name="connsiteY36" fmla="*/ 1499583 h 2769583"/>
                  <a:gd name="connsiteX37" fmla="*/ 4318000 w 4588283"/>
                  <a:gd name="connsiteY37" fmla="*/ 1537683 h 2769583"/>
                  <a:gd name="connsiteX38" fmla="*/ 4241800 w 4588283"/>
                  <a:gd name="connsiteY38" fmla="*/ 1588483 h 2769583"/>
                  <a:gd name="connsiteX39" fmla="*/ 4216400 w 4588283"/>
                  <a:gd name="connsiteY39" fmla="*/ 1626583 h 2769583"/>
                  <a:gd name="connsiteX40" fmla="*/ 4140200 w 4588283"/>
                  <a:gd name="connsiteY40" fmla="*/ 1677383 h 2769583"/>
                  <a:gd name="connsiteX41" fmla="*/ 4127500 w 4588283"/>
                  <a:gd name="connsiteY41" fmla="*/ 1715483 h 2769583"/>
                  <a:gd name="connsiteX42" fmla="*/ 4089400 w 4588283"/>
                  <a:gd name="connsiteY42" fmla="*/ 1791683 h 2769583"/>
                  <a:gd name="connsiteX43" fmla="*/ 4076700 w 4588283"/>
                  <a:gd name="connsiteY43" fmla="*/ 1842483 h 2769583"/>
                  <a:gd name="connsiteX44" fmla="*/ 4051300 w 4588283"/>
                  <a:gd name="connsiteY44" fmla="*/ 1880583 h 2769583"/>
                  <a:gd name="connsiteX45" fmla="*/ 3441700 w 4588283"/>
                  <a:gd name="connsiteY45" fmla="*/ 2490183 h 2769583"/>
                  <a:gd name="connsiteX46" fmla="*/ 3136900 w 4588283"/>
                  <a:gd name="connsiteY46" fmla="*/ 2502883 h 2769583"/>
                  <a:gd name="connsiteX47" fmla="*/ 3098800 w 4588283"/>
                  <a:gd name="connsiteY47" fmla="*/ 2515583 h 2769583"/>
                  <a:gd name="connsiteX48" fmla="*/ 3035300 w 4588283"/>
                  <a:gd name="connsiteY48" fmla="*/ 2540983 h 2769583"/>
                  <a:gd name="connsiteX49" fmla="*/ 2984500 w 4588283"/>
                  <a:gd name="connsiteY49" fmla="*/ 2566383 h 2769583"/>
                  <a:gd name="connsiteX50" fmla="*/ 2933700 w 4588283"/>
                  <a:gd name="connsiteY50" fmla="*/ 2579083 h 2769583"/>
                  <a:gd name="connsiteX51" fmla="*/ 2806700 w 4588283"/>
                  <a:gd name="connsiteY51" fmla="*/ 2617183 h 2769583"/>
                  <a:gd name="connsiteX52" fmla="*/ 2679700 w 4588283"/>
                  <a:gd name="connsiteY52" fmla="*/ 2604483 h 2769583"/>
                  <a:gd name="connsiteX53" fmla="*/ 2641600 w 4588283"/>
                  <a:gd name="connsiteY53" fmla="*/ 2591783 h 2769583"/>
                  <a:gd name="connsiteX54" fmla="*/ 2336800 w 4588283"/>
                  <a:gd name="connsiteY54" fmla="*/ 2579083 h 2769583"/>
                  <a:gd name="connsiteX55" fmla="*/ 2260600 w 4588283"/>
                  <a:gd name="connsiteY55" fmla="*/ 2553683 h 2769583"/>
                  <a:gd name="connsiteX56" fmla="*/ 2171700 w 4588283"/>
                  <a:gd name="connsiteY56" fmla="*/ 2502883 h 2769583"/>
                  <a:gd name="connsiteX57" fmla="*/ 2082800 w 4588283"/>
                  <a:gd name="connsiteY57" fmla="*/ 2452083 h 2769583"/>
                  <a:gd name="connsiteX58" fmla="*/ 2006600 w 4588283"/>
                  <a:gd name="connsiteY58" fmla="*/ 2439383 h 2769583"/>
                  <a:gd name="connsiteX59" fmla="*/ 1968500 w 4588283"/>
                  <a:gd name="connsiteY59" fmla="*/ 2426683 h 2769583"/>
                  <a:gd name="connsiteX60" fmla="*/ 1841500 w 4588283"/>
                  <a:gd name="connsiteY60" fmla="*/ 2401283 h 2769583"/>
                  <a:gd name="connsiteX61" fmla="*/ 1574800 w 4588283"/>
                  <a:gd name="connsiteY61" fmla="*/ 2426683 h 2769583"/>
                  <a:gd name="connsiteX62" fmla="*/ 1524000 w 4588283"/>
                  <a:gd name="connsiteY62" fmla="*/ 2439383 h 2769583"/>
                  <a:gd name="connsiteX63" fmla="*/ 1435100 w 4588283"/>
                  <a:gd name="connsiteY63" fmla="*/ 2452083 h 2769583"/>
                  <a:gd name="connsiteX64" fmla="*/ 1397000 w 4588283"/>
                  <a:gd name="connsiteY64" fmla="*/ 2464783 h 2769583"/>
                  <a:gd name="connsiteX65" fmla="*/ 1257300 w 4588283"/>
                  <a:gd name="connsiteY65" fmla="*/ 2490183 h 2769583"/>
                  <a:gd name="connsiteX66" fmla="*/ 1206500 w 4588283"/>
                  <a:gd name="connsiteY66" fmla="*/ 2515583 h 2769583"/>
                  <a:gd name="connsiteX67" fmla="*/ 1092200 w 4588283"/>
                  <a:gd name="connsiteY67" fmla="*/ 2553683 h 2769583"/>
                  <a:gd name="connsiteX68" fmla="*/ 977900 w 4588283"/>
                  <a:gd name="connsiteY68" fmla="*/ 2604483 h 2769583"/>
                  <a:gd name="connsiteX69" fmla="*/ 927100 w 4588283"/>
                  <a:gd name="connsiteY69" fmla="*/ 2617183 h 2769583"/>
                  <a:gd name="connsiteX70" fmla="*/ 876300 w 4588283"/>
                  <a:gd name="connsiteY70" fmla="*/ 2642583 h 2769583"/>
                  <a:gd name="connsiteX71" fmla="*/ 774700 w 4588283"/>
                  <a:gd name="connsiteY71" fmla="*/ 2667983 h 2769583"/>
                  <a:gd name="connsiteX72" fmla="*/ 723900 w 4588283"/>
                  <a:gd name="connsiteY72" fmla="*/ 2693383 h 2769583"/>
                  <a:gd name="connsiteX73" fmla="*/ 635000 w 4588283"/>
                  <a:gd name="connsiteY73" fmla="*/ 2718783 h 2769583"/>
                  <a:gd name="connsiteX74" fmla="*/ 596900 w 4588283"/>
                  <a:gd name="connsiteY74" fmla="*/ 2744183 h 2769583"/>
                  <a:gd name="connsiteX75" fmla="*/ 546100 w 4588283"/>
                  <a:gd name="connsiteY75" fmla="*/ 2756883 h 2769583"/>
                  <a:gd name="connsiteX76" fmla="*/ 508000 w 4588283"/>
                  <a:gd name="connsiteY76" fmla="*/ 2769583 h 2769583"/>
                  <a:gd name="connsiteX77" fmla="*/ 355600 w 4588283"/>
                  <a:gd name="connsiteY77" fmla="*/ 2756883 h 2769583"/>
                  <a:gd name="connsiteX78" fmla="*/ 241300 w 4588283"/>
                  <a:gd name="connsiteY78" fmla="*/ 2731483 h 2769583"/>
                  <a:gd name="connsiteX79" fmla="*/ 203200 w 4588283"/>
                  <a:gd name="connsiteY79" fmla="*/ 2718783 h 2769583"/>
                  <a:gd name="connsiteX80" fmla="*/ 127000 w 4588283"/>
                  <a:gd name="connsiteY80" fmla="*/ 2667983 h 2769583"/>
                  <a:gd name="connsiteX81" fmla="*/ 101600 w 4588283"/>
                  <a:gd name="connsiteY81" fmla="*/ 2579083 h 2769583"/>
                  <a:gd name="connsiteX82" fmla="*/ 76200 w 4588283"/>
                  <a:gd name="connsiteY82" fmla="*/ 2477483 h 2769583"/>
                  <a:gd name="connsiteX83" fmla="*/ 63500 w 4588283"/>
                  <a:gd name="connsiteY83" fmla="*/ 2363183 h 2769583"/>
                  <a:gd name="connsiteX84" fmla="*/ 50800 w 4588283"/>
                  <a:gd name="connsiteY84" fmla="*/ 2325083 h 2769583"/>
                  <a:gd name="connsiteX85" fmla="*/ 38100 w 4588283"/>
                  <a:gd name="connsiteY85" fmla="*/ 2274283 h 2769583"/>
                  <a:gd name="connsiteX86" fmla="*/ 25400 w 4588283"/>
                  <a:gd name="connsiteY86" fmla="*/ 2159983 h 2769583"/>
                  <a:gd name="connsiteX87" fmla="*/ 0 w 4588283"/>
                  <a:gd name="connsiteY87" fmla="*/ 2058383 h 2769583"/>
                  <a:gd name="connsiteX88" fmla="*/ 12700 w 4588283"/>
                  <a:gd name="connsiteY88" fmla="*/ 1855183 h 2769583"/>
                  <a:gd name="connsiteX89" fmla="*/ 25400 w 4588283"/>
                  <a:gd name="connsiteY89" fmla="*/ 1766283 h 2769583"/>
                  <a:gd name="connsiteX90" fmla="*/ 38100 w 4588283"/>
                  <a:gd name="connsiteY90" fmla="*/ 1778983 h 2769583"/>
                  <a:gd name="connsiteX0" fmla="*/ 63500 w 4588283"/>
                  <a:gd name="connsiteY0" fmla="*/ 1613883 h 2769583"/>
                  <a:gd name="connsiteX1" fmla="*/ 88900 w 4588283"/>
                  <a:gd name="connsiteY1" fmla="*/ 1359883 h 2769583"/>
                  <a:gd name="connsiteX2" fmla="*/ 63500 w 4588283"/>
                  <a:gd name="connsiteY2" fmla="*/ 1182083 h 2769583"/>
                  <a:gd name="connsiteX3" fmla="*/ 292100 w 4588283"/>
                  <a:gd name="connsiteY3" fmla="*/ 394683 h 2769583"/>
                  <a:gd name="connsiteX4" fmla="*/ 1752600 w 4588283"/>
                  <a:gd name="connsiteY4" fmla="*/ 89883 h 2769583"/>
                  <a:gd name="connsiteX5" fmla="*/ 2641600 w 4588283"/>
                  <a:gd name="connsiteY5" fmla="*/ 983 h 2769583"/>
                  <a:gd name="connsiteX6" fmla="*/ 2679700 w 4588283"/>
                  <a:gd name="connsiteY6" fmla="*/ 39083 h 2769583"/>
                  <a:gd name="connsiteX7" fmla="*/ 2755900 w 4588283"/>
                  <a:gd name="connsiteY7" fmla="*/ 89883 h 2769583"/>
                  <a:gd name="connsiteX8" fmla="*/ 2832100 w 4588283"/>
                  <a:gd name="connsiteY8" fmla="*/ 115283 h 2769583"/>
                  <a:gd name="connsiteX9" fmla="*/ 2882900 w 4588283"/>
                  <a:gd name="connsiteY9" fmla="*/ 127983 h 2769583"/>
                  <a:gd name="connsiteX10" fmla="*/ 2933700 w 4588283"/>
                  <a:gd name="connsiteY10" fmla="*/ 153383 h 2769583"/>
                  <a:gd name="connsiteX11" fmla="*/ 3073400 w 4588283"/>
                  <a:gd name="connsiteY11" fmla="*/ 140683 h 2769583"/>
                  <a:gd name="connsiteX12" fmla="*/ 3124200 w 4588283"/>
                  <a:gd name="connsiteY12" fmla="*/ 115283 h 2769583"/>
                  <a:gd name="connsiteX13" fmla="*/ 3175000 w 4588283"/>
                  <a:gd name="connsiteY13" fmla="*/ 102583 h 2769583"/>
                  <a:gd name="connsiteX14" fmla="*/ 3213100 w 4588283"/>
                  <a:gd name="connsiteY14" fmla="*/ 89883 h 2769583"/>
                  <a:gd name="connsiteX15" fmla="*/ 3263900 w 4588283"/>
                  <a:gd name="connsiteY15" fmla="*/ 77183 h 2769583"/>
                  <a:gd name="connsiteX16" fmla="*/ 3365500 w 4588283"/>
                  <a:gd name="connsiteY16" fmla="*/ 39083 h 2769583"/>
                  <a:gd name="connsiteX17" fmla="*/ 3860800 w 4588283"/>
                  <a:gd name="connsiteY17" fmla="*/ 216883 h 2769583"/>
                  <a:gd name="connsiteX18" fmla="*/ 3911600 w 4588283"/>
                  <a:gd name="connsiteY18" fmla="*/ 229583 h 2769583"/>
                  <a:gd name="connsiteX19" fmla="*/ 4076700 w 4588283"/>
                  <a:gd name="connsiteY19" fmla="*/ 216883 h 2769583"/>
                  <a:gd name="connsiteX20" fmla="*/ 4356100 w 4588283"/>
                  <a:gd name="connsiteY20" fmla="*/ 216883 h 2769583"/>
                  <a:gd name="connsiteX21" fmla="*/ 4419600 w 4588283"/>
                  <a:gd name="connsiteY21" fmla="*/ 242283 h 2769583"/>
                  <a:gd name="connsiteX22" fmla="*/ 4584700 w 4588283"/>
                  <a:gd name="connsiteY22" fmla="*/ 686783 h 2769583"/>
                  <a:gd name="connsiteX23" fmla="*/ 4546600 w 4588283"/>
                  <a:gd name="connsiteY23" fmla="*/ 699483 h 2769583"/>
                  <a:gd name="connsiteX24" fmla="*/ 4470400 w 4588283"/>
                  <a:gd name="connsiteY24" fmla="*/ 750283 h 2769583"/>
                  <a:gd name="connsiteX25" fmla="*/ 4432300 w 4588283"/>
                  <a:gd name="connsiteY25" fmla="*/ 775683 h 2769583"/>
                  <a:gd name="connsiteX26" fmla="*/ 4368800 w 4588283"/>
                  <a:gd name="connsiteY26" fmla="*/ 864583 h 2769583"/>
                  <a:gd name="connsiteX27" fmla="*/ 4356100 w 4588283"/>
                  <a:gd name="connsiteY27" fmla="*/ 902683 h 2769583"/>
                  <a:gd name="connsiteX28" fmla="*/ 4381500 w 4588283"/>
                  <a:gd name="connsiteY28" fmla="*/ 1080483 h 2769583"/>
                  <a:gd name="connsiteX29" fmla="*/ 4419600 w 4588283"/>
                  <a:gd name="connsiteY29" fmla="*/ 1131283 h 2769583"/>
                  <a:gd name="connsiteX30" fmla="*/ 4470400 w 4588283"/>
                  <a:gd name="connsiteY30" fmla="*/ 1207483 h 2769583"/>
                  <a:gd name="connsiteX31" fmla="*/ 4546600 w 4588283"/>
                  <a:gd name="connsiteY31" fmla="*/ 1334483 h 2769583"/>
                  <a:gd name="connsiteX32" fmla="*/ 4584700 w 4588283"/>
                  <a:gd name="connsiteY32" fmla="*/ 1410683 h 2769583"/>
                  <a:gd name="connsiteX33" fmla="*/ 4559300 w 4588283"/>
                  <a:gd name="connsiteY33" fmla="*/ 1448783 h 2769583"/>
                  <a:gd name="connsiteX34" fmla="*/ 4483100 w 4588283"/>
                  <a:gd name="connsiteY34" fmla="*/ 1474183 h 2769583"/>
                  <a:gd name="connsiteX35" fmla="*/ 4445000 w 4588283"/>
                  <a:gd name="connsiteY35" fmla="*/ 1486883 h 2769583"/>
                  <a:gd name="connsiteX36" fmla="*/ 4406900 w 4588283"/>
                  <a:gd name="connsiteY36" fmla="*/ 1499583 h 2769583"/>
                  <a:gd name="connsiteX37" fmla="*/ 4318000 w 4588283"/>
                  <a:gd name="connsiteY37" fmla="*/ 1537683 h 2769583"/>
                  <a:gd name="connsiteX38" fmla="*/ 4241800 w 4588283"/>
                  <a:gd name="connsiteY38" fmla="*/ 1588483 h 2769583"/>
                  <a:gd name="connsiteX39" fmla="*/ 4216400 w 4588283"/>
                  <a:gd name="connsiteY39" fmla="*/ 1626583 h 2769583"/>
                  <a:gd name="connsiteX40" fmla="*/ 4140200 w 4588283"/>
                  <a:gd name="connsiteY40" fmla="*/ 1677383 h 2769583"/>
                  <a:gd name="connsiteX41" fmla="*/ 4127500 w 4588283"/>
                  <a:gd name="connsiteY41" fmla="*/ 1715483 h 2769583"/>
                  <a:gd name="connsiteX42" fmla="*/ 4089400 w 4588283"/>
                  <a:gd name="connsiteY42" fmla="*/ 1791683 h 2769583"/>
                  <a:gd name="connsiteX43" fmla="*/ 4076700 w 4588283"/>
                  <a:gd name="connsiteY43" fmla="*/ 1842483 h 2769583"/>
                  <a:gd name="connsiteX44" fmla="*/ 4051300 w 4588283"/>
                  <a:gd name="connsiteY44" fmla="*/ 1880583 h 2769583"/>
                  <a:gd name="connsiteX45" fmla="*/ 3441700 w 4588283"/>
                  <a:gd name="connsiteY45" fmla="*/ 2490183 h 2769583"/>
                  <a:gd name="connsiteX46" fmla="*/ 3136900 w 4588283"/>
                  <a:gd name="connsiteY46" fmla="*/ 2502883 h 2769583"/>
                  <a:gd name="connsiteX47" fmla="*/ 3098800 w 4588283"/>
                  <a:gd name="connsiteY47" fmla="*/ 2515583 h 2769583"/>
                  <a:gd name="connsiteX48" fmla="*/ 3035300 w 4588283"/>
                  <a:gd name="connsiteY48" fmla="*/ 2540983 h 2769583"/>
                  <a:gd name="connsiteX49" fmla="*/ 2984500 w 4588283"/>
                  <a:gd name="connsiteY49" fmla="*/ 2566383 h 2769583"/>
                  <a:gd name="connsiteX50" fmla="*/ 2933700 w 4588283"/>
                  <a:gd name="connsiteY50" fmla="*/ 2579083 h 2769583"/>
                  <a:gd name="connsiteX51" fmla="*/ 2806700 w 4588283"/>
                  <a:gd name="connsiteY51" fmla="*/ 2617183 h 2769583"/>
                  <a:gd name="connsiteX52" fmla="*/ 2679700 w 4588283"/>
                  <a:gd name="connsiteY52" fmla="*/ 2604483 h 2769583"/>
                  <a:gd name="connsiteX53" fmla="*/ 2641600 w 4588283"/>
                  <a:gd name="connsiteY53" fmla="*/ 2591783 h 2769583"/>
                  <a:gd name="connsiteX54" fmla="*/ 2336800 w 4588283"/>
                  <a:gd name="connsiteY54" fmla="*/ 2579083 h 2769583"/>
                  <a:gd name="connsiteX55" fmla="*/ 2260600 w 4588283"/>
                  <a:gd name="connsiteY55" fmla="*/ 2553683 h 2769583"/>
                  <a:gd name="connsiteX56" fmla="*/ 2171700 w 4588283"/>
                  <a:gd name="connsiteY56" fmla="*/ 2502883 h 2769583"/>
                  <a:gd name="connsiteX57" fmla="*/ 2082800 w 4588283"/>
                  <a:gd name="connsiteY57" fmla="*/ 2452083 h 2769583"/>
                  <a:gd name="connsiteX58" fmla="*/ 2006600 w 4588283"/>
                  <a:gd name="connsiteY58" fmla="*/ 2439383 h 2769583"/>
                  <a:gd name="connsiteX59" fmla="*/ 1968500 w 4588283"/>
                  <a:gd name="connsiteY59" fmla="*/ 2426683 h 2769583"/>
                  <a:gd name="connsiteX60" fmla="*/ 1841500 w 4588283"/>
                  <a:gd name="connsiteY60" fmla="*/ 2401283 h 2769583"/>
                  <a:gd name="connsiteX61" fmla="*/ 1574800 w 4588283"/>
                  <a:gd name="connsiteY61" fmla="*/ 2426683 h 2769583"/>
                  <a:gd name="connsiteX62" fmla="*/ 1524000 w 4588283"/>
                  <a:gd name="connsiteY62" fmla="*/ 2439383 h 2769583"/>
                  <a:gd name="connsiteX63" fmla="*/ 1435100 w 4588283"/>
                  <a:gd name="connsiteY63" fmla="*/ 2452083 h 2769583"/>
                  <a:gd name="connsiteX64" fmla="*/ 1397000 w 4588283"/>
                  <a:gd name="connsiteY64" fmla="*/ 2464783 h 2769583"/>
                  <a:gd name="connsiteX65" fmla="*/ 1257300 w 4588283"/>
                  <a:gd name="connsiteY65" fmla="*/ 2490183 h 2769583"/>
                  <a:gd name="connsiteX66" fmla="*/ 1206500 w 4588283"/>
                  <a:gd name="connsiteY66" fmla="*/ 2515583 h 2769583"/>
                  <a:gd name="connsiteX67" fmla="*/ 1092200 w 4588283"/>
                  <a:gd name="connsiteY67" fmla="*/ 2553683 h 2769583"/>
                  <a:gd name="connsiteX68" fmla="*/ 977900 w 4588283"/>
                  <a:gd name="connsiteY68" fmla="*/ 2604483 h 2769583"/>
                  <a:gd name="connsiteX69" fmla="*/ 927100 w 4588283"/>
                  <a:gd name="connsiteY69" fmla="*/ 2617183 h 2769583"/>
                  <a:gd name="connsiteX70" fmla="*/ 876300 w 4588283"/>
                  <a:gd name="connsiteY70" fmla="*/ 2642583 h 2769583"/>
                  <a:gd name="connsiteX71" fmla="*/ 774700 w 4588283"/>
                  <a:gd name="connsiteY71" fmla="*/ 2667983 h 2769583"/>
                  <a:gd name="connsiteX72" fmla="*/ 723900 w 4588283"/>
                  <a:gd name="connsiteY72" fmla="*/ 2693383 h 2769583"/>
                  <a:gd name="connsiteX73" fmla="*/ 635000 w 4588283"/>
                  <a:gd name="connsiteY73" fmla="*/ 2718783 h 2769583"/>
                  <a:gd name="connsiteX74" fmla="*/ 596900 w 4588283"/>
                  <a:gd name="connsiteY74" fmla="*/ 2744183 h 2769583"/>
                  <a:gd name="connsiteX75" fmla="*/ 546100 w 4588283"/>
                  <a:gd name="connsiteY75" fmla="*/ 2756883 h 2769583"/>
                  <a:gd name="connsiteX76" fmla="*/ 508000 w 4588283"/>
                  <a:gd name="connsiteY76" fmla="*/ 2769583 h 2769583"/>
                  <a:gd name="connsiteX77" fmla="*/ 355600 w 4588283"/>
                  <a:gd name="connsiteY77" fmla="*/ 2756883 h 2769583"/>
                  <a:gd name="connsiteX78" fmla="*/ 241300 w 4588283"/>
                  <a:gd name="connsiteY78" fmla="*/ 2731483 h 2769583"/>
                  <a:gd name="connsiteX79" fmla="*/ 203200 w 4588283"/>
                  <a:gd name="connsiteY79" fmla="*/ 2718783 h 2769583"/>
                  <a:gd name="connsiteX80" fmla="*/ 127000 w 4588283"/>
                  <a:gd name="connsiteY80" fmla="*/ 2667983 h 2769583"/>
                  <a:gd name="connsiteX81" fmla="*/ 101600 w 4588283"/>
                  <a:gd name="connsiteY81" fmla="*/ 2579083 h 2769583"/>
                  <a:gd name="connsiteX82" fmla="*/ 76200 w 4588283"/>
                  <a:gd name="connsiteY82" fmla="*/ 2477483 h 2769583"/>
                  <a:gd name="connsiteX83" fmla="*/ 63500 w 4588283"/>
                  <a:gd name="connsiteY83" fmla="*/ 2363183 h 2769583"/>
                  <a:gd name="connsiteX84" fmla="*/ 50800 w 4588283"/>
                  <a:gd name="connsiteY84" fmla="*/ 2325083 h 2769583"/>
                  <a:gd name="connsiteX85" fmla="*/ 38100 w 4588283"/>
                  <a:gd name="connsiteY85" fmla="*/ 2274283 h 2769583"/>
                  <a:gd name="connsiteX86" fmla="*/ 25400 w 4588283"/>
                  <a:gd name="connsiteY86" fmla="*/ 2159983 h 2769583"/>
                  <a:gd name="connsiteX87" fmla="*/ 0 w 4588283"/>
                  <a:gd name="connsiteY87" fmla="*/ 2058383 h 2769583"/>
                  <a:gd name="connsiteX88" fmla="*/ 12700 w 4588283"/>
                  <a:gd name="connsiteY88" fmla="*/ 1855183 h 2769583"/>
                  <a:gd name="connsiteX89" fmla="*/ 25400 w 4588283"/>
                  <a:gd name="connsiteY89" fmla="*/ 1766283 h 2769583"/>
                  <a:gd name="connsiteX90" fmla="*/ 38100 w 4588283"/>
                  <a:gd name="connsiteY90" fmla="*/ 1778983 h 2769583"/>
                  <a:gd name="connsiteX0" fmla="*/ 63500 w 4588283"/>
                  <a:gd name="connsiteY0" fmla="*/ 1613883 h 2769583"/>
                  <a:gd name="connsiteX1" fmla="*/ 88900 w 4588283"/>
                  <a:gd name="connsiteY1" fmla="*/ 1359883 h 2769583"/>
                  <a:gd name="connsiteX2" fmla="*/ 63500 w 4588283"/>
                  <a:gd name="connsiteY2" fmla="*/ 1182083 h 2769583"/>
                  <a:gd name="connsiteX3" fmla="*/ 292100 w 4588283"/>
                  <a:gd name="connsiteY3" fmla="*/ 394683 h 2769583"/>
                  <a:gd name="connsiteX4" fmla="*/ 1752600 w 4588283"/>
                  <a:gd name="connsiteY4" fmla="*/ 89883 h 2769583"/>
                  <a:gd name="connsiteX5" fmla="*/ 2641600 w 4588283"/>
                  <a:gd name="connsiteY5" fmla="*/ 983 h 2769583"/>
                  <a:gd name="connsiteX6" fmla="*/ 2679700 w 4588283"/>
                  <a:gd name="connsiteY6" fmla="*/ 39083 h 2769583"/>
                  <a:gd name="connsiteX7" fmla="*/ 2755900 w 4588283"/>
                  <a:gd name="connsiteY7" fmla="*/ 89883 h 2769583"/>
                  <a:gd name="connsiteX8" fmla="*/ 2832100 w 4588283"/>
                  <a:gd name="connsiteY8" fmla="*/ 115283 h 2769583"/>
                  <a:gd name="connsiteX9" fmla="*/ 2882900 w 4588283"/>
                  <a:gd name="connsiteY9" fmla="*/ 127983 h 2769583"/>
                  <a:gd name="connsiteX10" fmla="*/ 2933700 w 4588283"/>
                  <a:gd name="connsiteY10" fmla="*/ 153383 h 2769583"/>
                  <a:gd name="connsiteX11" fmla="*/ 3073400 w 4588283"/>
                  <a:gd name="connsiteY11" fmla="*/ 140683 h 2769583"/>
                  <a:gd name="connsiteX12" fmla="*/ 3124200 w 4588283"/>
                  <a:gd name="connsiteY12" fmla="*/ 115283 h 2769583"/>
                  <a:gd name="connsiteX13" fmla="*/ 3175000 w 4588283"/>
                  <a:gd name="connsiteY13" fmla="*/ 102583 h 2769583"/>
                  <a:gd name="connsiteX14" fmla="*/ 3213100 w 4588283"/>
                  <a:gd name="connsiteY14" fmla="*/ 89883 h 2769583"/>
                  <a:gd name="connsiteX15" fmla="*/ 3263900 w 4588283"/>
                  <a:gd name="connsiteY15" fmla="*/ 77183 h 2769583"/>
                  <a:gd name="connsiteX16" fmla="*/ 3365500 w 4588283"/>
                  <a:gd name="connsiteY16" fmla="*/ 39083 h 2769583"/>
                  <a:gd name="connsiteX17" fmla="*/ 3860800 w 4588283"/>
                  <a:gd name="connsiteY17" fmla="*/ 216883 h 2769583"/>
                  <a:gd name="connsiteX18" fmla="*/ 3911600 w 4588283"/>
                  <a:gd name="connsiteY18" fmla="*/ 229583 h 2769583"/>
                  <a:gd name="connsiteX19" fmla="*/ 4076700 w 4588283"/>
                  <a:gd name="connsiteY19" fmla="*/ 216883 h 2769583"/>
                  <a:gd name="connsiteX20" fmla="*/ 4356100 w 4588283"/>
                  <a:gd name="connsiteY20" fmla="*/ 216883 h 2769583"/>
                  <a:gd name="connsiteX21" fmla="*/ 4419600 w 4588283"/>
                  <a:gd name="connsiteY21" fmla="*/ 242283 h 2769583"/>
                  <a:gd name="connsiteX22" fmla="*/ 4584700 w 4588283"/>
                  <a:gd name="connsiteY22" fmla="*/ 686783 h 2769583"/>
                  <a:gd name="connsiteX23" fmla="*/ 4546600 w 4588283"/>
                  <a:gd name="connsiteY23" fmla="*/ 699483 h 2769583"/>
                  <a:gd name="connsiteX24" fmla="*/ 4470400 w 4588283"/>
                  <a:gd name="connsiteY24" fmla="*/ 750283 h 2769583"/>
                  <a:gd name="connsiteX25" fmla="*/ 4432300 w 4588283"/>
                  <a:gd name="connsiteY25" fmla="*/ 775683 h 2769583"/>
                  <a:gd name="connsiteX26" fmla="*/ 4368800 w 4588283"/>
                  <a:gd name="connsiteY26" fmla="*/ 864583 h 2769583"/>
                  <a:gd name="connsiteX27" fmla="*/ 4356100 w 4588283"/>
                  <a:gd name="connsiteY27" fmla="*/ 902683 h 2769583"/>
                  <a:gd name="connsiteX28" fmla="*/ 4381500 w 4588283"/>
                  <a:gd name="connsiteY28" fmla="*/ 1080483 h 2769583"/>
                  <a:gd name="connsiteX29" fmla="*/ 4419600 w 4588283"/>
                  <a:gd name="connsiteY29" fmla="*/ 1131283 h 2769583"/>
                  <a:gd name="connsiteX30" fmla="*/ 4470400 w 4588283"/>
                  <a:gd name="connsiteY30" fmla="*/ 1207483 h 2769583"/>
                  <a:gd name="connsiteX31" fmla="*/ 4546600 w 4588283"/>
                  <a:gd name="connsiteY31" fmla="*/ 1334483 h 2769583"/>
                  <a:gd name="connsiteX32" fmla="*/ 4584700 w 4588283"/>
                  <a:gd name="connsiteY32" fmla="*/ 1410683 h 2769583"/>
                  <a:gd name="connsiteX33" fmla="*/ 4559300 w 4588283"/>
                  <a:gd name="connsiteY33" fmla="*/ 1448783 h 2769583"/>
                  <a:gd name="connsiteX34" fmla="*/ 4483100 w 4588283"/>
                  <a:gd name="connsiteY34" fmla="*/ 1474183 h 2769583"/>
                  <a:gd name="connsiteX35" fmla="*/ 4445000 w 4588283"/>
                  <a:gd name="connsiteY35" fmla="*/ 1486883 h 2769583"/>
                  <a:gd name="connsiteX36" fmla="*/ 4406900 w 4588283"/>
                  <a:gd name="connsiteY36" fmla="*/ 1499583 h 2769583"/>
                  <a:gd name="connsiteX37" fmla="*/ 4318000 w 4588283"/>
                  <a:gd name="connsiteY37" fmla="*/ 1537683 h 2769583"/>
                  <a:gd name="connsiteX38" fmla="*/ 4241800 w 4588283"/>
                  <a:gd name="connsiteY38" fmla="*/ 1588483 h 2769583"/>
                  <a:gd name="connsiteX39" fmla="*/ 4216400 w 4588283"/>
                  <a:gd name="connsiteY39" fmla="*/ 1626583 h 2769583"/>
                  <a:gd name="connsiteX40" fmla="*/ 4140200 w 4588283"/>
                  <a:gd name="connsiteY40" fmla="*/ 1677383 h 2769583"/>
                  <a:gd name="connsiteX41" fmla="*/ 4127500 w 4588283"/>
                  <a:gd name="connsiteY41" fmla="*/ 1715483 h 2769583"/>
                  <a:gd name="connsiteX42" fmla="*/ 4089400 w 4588283"/>
                  <a:gd name="connsiteY42" fmla="*/ 1791683 h 2769583"/>
                  <a:gd name="connsiteX43" fmla="*/ 4076700 w 4588283"/>
                  <a:gd name="connsiteY43" fmla="*/ 1842483 h 2769583"/>
                  <a:gd name="connsiteX44" fmla="*/ 4051300 w 4588283"/>
                  <a:gd name="connsiteY44" fmla="*/ 1880583 h 2769583"/>
                  <a:gd name="connsiteX45" fmla="*/ 3441700 w 4588283"/>
                  <a:gd name="connsiteY45" fmla="*/ 2490183 h 2769583"/>
                  <a:gd name="connsiteX46" fmla="*/ 3136900 w 4588283"/>
                  <a:gd name="connsiteY46" fmla="*/ 2502883 h 2769583"/>
                  <a:gd name="connsiteX47" fmla="*/ 3098800 w 4588283"/>
                  <a:gd name="connsiteY47" fmla="*/ 2515583 h 2769583"/>
                  <a:gd name="connsiteX48" fmla="*/ 3035300 w 4588283"/>
                  <a:gd name="connsiteY48" fmla="*/ 2540983 h 2769583"/>
                  <a:gd name="connsiteX49" fmla="*/ 2984500 w 4588283"/>
                  <a:gd name="connsiteY49" fmla="*/ 2566383 h 2769583"/>
                  <a:gd name="connsiteX50" fmla="*/ 2933700 w 4588283"/>
                  <a:gd name="connsiteY50" fmla="*/ 2579083 h 2769583"/>
                  <a:gd name="connsiteX51" fmla="*/ 2806700 w 4588283"/>
                  <a:gd name="connsiteY51" fmla="*/ 2617183 h 2769583"/>
                  <a:gd name="connsiteX52" fmla="*/ 2679700 w 4588283"/>
                  <a:gd name="connsiteY52" fmla="*/ 2604483 h 2769583"/>
                  <a:gd name="connsiteX53" fmla="*/ 2641600 w 4588283"/>
                  <a:gd name="connsiteY53" fmla="*/ 2591783 h 2769583"/>
                  <a:gd name="connsiteX54" fmla="*/ 2336800 w 4588283"/>
                  <a:gd name="connsiteY54" fmla="*/ 2579083 h 2769583"/>
                  <a:gd name="connsiteX55" fmla="*/ 2260600 w 4588283"/>
                  <a:gd name="connsiteY55" fmla="*/ 2553683 h 2769583"/>
                  <a:gd name="connsiteX56" fmla="*/ 2171700 w 4588283"/>
                  <a:gd name="connsiteY56" fmla="*/ 2502883 h 2769583"/>
                  <a:gd name="connsiteX57" fmla="*/ 2082800 w 4588283"/>
                  <a:gd name="connsiteY57" fmla="*/ 2452083 h 2769583"/>
                  <a:gd name="connsiteX58" fmla="*/ 2006600 w 4588283"/>
                  <a:gd name="connsiteY58" fmla="*/ 2439383 h 2769583"/>
                  <a:gd name="connsiteX59" fmla="*/ 1968500 w 4588283"/>
                  <a:gd name="connsiteY59" fmla="*/ 2426683 h 2769583"/>
                  <a:gd name="connsiteX60" fmla="*/ 1841500 w 4588283"/>
                  <a:gd name="connsiteY60" fmla="*/ 2401283 h 2769583"/>
                  <a:gd name="connsiteX61" fmla="*/ 1574800 w 4588283"/>
                  <a:gd name="connsiteY61" fmla="*/ 2426683 h 2769583"/>
                  <a:gd name="connsiteX62" fmla="*/ 1524000 w 4588283"/>
                  <a:gd name="connsiteY62" fmla="*/ 2439383 h 2769583"/>
                  <a:gd name="connsiteX63" fmla="*/ 1435100 w 4588283"/>
                  <a:gd name="connsiteY63" fmla="*/ 2452083 h 2769583"/>
                  <a:gd name="connsiteX64" fmla="*/ 1397000 w 4588283"/>
                  <a:gd name="connsiteY64" fmla="*/ 2464783 h 2769583"/>
                  <a:gd name="connsiteX65" fmla="*/ 1257300 w 4588283"/>
                  <a:gd name="connsiteY65" fmla="*/ 2490183 h 2769583"/>
                  <a:gd name="connsiteX66" fmla="*/ 1206500 w 4588283"/>
                  <a:gd name="connsiteY66" fmla="*/ 2515583 h 2769583"/>
                  <a:gd name="connsiteX67" fmla="*/ 1092200 w 4588283"/>
                  <a:gd name="connsiteY67" fmla="*/ 2553683 h 2769583"/>
                  <a:gd name="connsiteX68" fmla="*/ 977900 w 4588283"/>
                  <a:gd name="connsiteY68" fmla="*/ 2604483 h 2769583"/>
                  <a:gd name="connsiteX69" fmla="*/ 927100 w 4588283"/>
                  <a:gd name="connsiteY69" fmla="*/ 2617183 h 2769583"/>
                  <a:gd name="connsiteX70" fmla="*/ 876300 w 4588283"/>
                  <a:gd name="connsiteY70" fmla="*/ 2642583 h 2769583"/>
                  <a:gd name="connsiteX71" fmla="*/ 774700 w 4588283"/>
                  <a:gd name="connsiteY71" fmla="*/ 2667983 h 2769583"/>
                  <a:gd name="connsiteX72" fmla="*/ 723900 w 4588283"/>
                  <a:gd name="connsiteY72" fmla="*/ 2693383 h 2769583"/>
                  <a:gd name="connsiteX73" fmla="*/ 635000 w 4588283"/>
                  <a:gd name="connsiteY73" fmla="*/ 2718783 h 2769583"/>
                  <a:gd name="connsiteX74" fmla="*/ 596900 w 4588283"/>
                  <a:gd name="connsiteY74" fmla="*/ 2744183 h 2769583"/>
                  <a:gd name="connsiteX75" fmla="*/ 546100 w 4588283"/>
                  <a:gd name="connsiteY75" fmla="*/ 2756883 h 2769583"/>
                  <a:gd name="connsiteX76" fmla="*/ 508000 w 4588283"/>
                  <a:gd name="connsiteY76" fmla="*/ 2769583 h 2769583"/>
                  <a:gd name="connsiteX77" fmla="*/ 355600 w 4588283"/>
                  <a:gd name="connsiteY77" fmla="*/ 2756883 h 2769583"/>
                  <a:gd name="connsiteX78" fmla="*/ 241300 w 4588283"/>
                  <a:gd name="connsiteY78" fmla="*/ 2731483 h 2769583"/>
                  <a:gd name="connsiteX79" fmla="*/ 203200 w 4588283"/>
                  <a:gd name="connsiteY79" fmla="*/ 2718783 h 2769583"/>
                  <a:gd name="connsiteX80" fmla="*/ 127000 w 4588283"/>
                  <a:gd name="connsiteY80" fmla="*/ 2667983 h 2769583"/>
                  <a:gd name="connsiteX81" fmla="*/ 101600 w 4588283"/>
                  <a:gd name="connsiteY81" fmla="*/ 2579083 h 2769583"/>
                  <a:gd name="connsiteX82" fmla="*/ 76200 w 4588283"/>
                  <a:gd name="connsiteY82" fmla="*/ 2477483 h 2769583"/>
                  <a:gd name="connsiteX83" fmla="*/ 63500 w 4588283"/>
                  <a:gd name="connsiteY83" fmla="*/ 2363183 h 2769583"/>
                  <a:gd name="connsiteX84" fmla="*/ 50800 w 4588283"/>
                  <a:gd name="connsiteY84" fmla="*/ 2325083 h 2769583"/>
                  <a:gd name="connsiteX85" fmla="*/ 38100 w 4588283"/>
                  <a:gd name="connsiteY85" fmla="*/ 2274283 h 2769583"/>
                  <a:gd name="connsiteX86" fmla="*/ 25400 w 4588283"/>
                  <a:gd name="connsiteY86" fmla="*/ 2159983 h 2769583"/>
                  <a:gd name="connsiteX87" fmla="*/ 0 w 4588283"/>
                  <a:gd name="connsiteY87" fmla="*/ 2058383 h 2769583"/>
                  <a:gd name="connsiteX88" fmla="*/ 12700 w 4588283"/>
                  <a:gd name="connsiteY88" fmla="*/ 1855183 h 2769583"/>
                  <a:gd name="connsiteX89" fmla="*/ 25400 w 4588283"/>
                  <a:gd name="connsiteY89" fmla="*/ 1766283 h 2769583"/>
                  <a:gd name="connsiteX90" fmla="*/ 38100 w 4588283"/>
                  <a:gd name="connsiteY90" fmla="*/ 1778983 h 2769583"/>
                  <a:gd name="connsiteX0" fmla="*/ 63500 w 4588283"/>
                  <a:gd name="connsiteY0" fmla="*/ 1613883 h 2769583"/>
                  <a:gd name="connsiteX1" fmla="*/ 88900 w 4588283"/>
                  <a:gd name="connsiteY1" fmla="*/ 1359883 h 2769583"/>
                  <a:gd name="connsiteX2" fmla="*/ 63500 w 4588283"/>
                  <a:gd name="connsiteY2" fmla="*/ 1182083 h 2769583"/>
                  <a:gd name="connsiteX3" fmla="*/ 292100 w 4588283"/>
                  <a:gd name="connsiteY3" fmla="*/ 394683 h 2769583"/>
                  <a:gd name="connsiteX4" fmla="*/ 1752600 w 4588283"/>
                  <a:gd name="connsiteY4" fmla="*/ 89883 h 2769583"/>
                  <a:gd name="connsiteX5" fmla="*/ 2641600 w 4588283"/>
                  <a:gd name="connsiteY5" fmla="*/ 983 h 2769583"/>
                  <a:gd name="connsiteX6" fmla="*/ 2679700 w 4588283"/>
                  <a:gd name="connsiteY6" fmla="*/ 39083 h 2769583"/>
                  <a:gd name="connsiteX7" fmla="*/ 2755900 w 4588283"/>
                  <a:gd name="connsiteY7" fmla="*/ 89883 h 2769583"/>
                  <a:gd name="connsiteX8" fmla="*/ 2832100 w 4588283"/>
                  <a:gd name="connsiteY8" fmla="*/ 115283 h 2769583"/>
                  <a:gd name="connsiteX9" fmla="*/ 2882900 w 4588283"/>
                  <a:gd name="connsiteY9" fmla="*/ 127983 h 2769583"/>
                  <a:gd name="connsiteX10" fmla="*/ 2933700 w 4588283"/>
                  <a:gd name="connsiteY10" fmla="*/ 153383 h 2769583"/>
                  <a:gd name="connsiteX11" fmla="*/ 3073400 w 4588283"/>
                  <a:gd name="connsiteY11" fmla="*/ 140683 h 2769583"/>
                  <a:gd name="connsiteX12" fmla="*/ 3124200 w 4588283"/>
                  <a:gd name="connsiteY12" fmla="*/ 115283 h 2769583"/>
                  <a:gd name="connsiteX13" fmla="*/ 3175000 w 4588283"/>
                  <a:gd name="connsiteY13" fmla="*/ 102583 h 2769583"/>
                  <a:gd name="connsiteX14" fmla="*/ 3213100 w 4588283"/>
                  <a:gd name="connsiteY14" fmla="*/ 89883 h 2769583"/>
                  <a:gd name="connsiteX15" fmla="*/ 3263900 w 4588283"/>
                  <a:gd name="connsiteY15" fmla="*/ 77183 h 2769583"/>
                  <a:gd name="connsiteX16" fmla="*/ 3365500 w 4588283"/>
                  <a:gd name="connsiteY16" fmla="*/ 39083 h 2769583"/>
                  <a:gd name="connsiteX17" fmla="*/ 3860800 w 4588283"/>
                  <a:gd name="connsiteY17" fmla="*/ 216883 h 2769583"/>
                  <a:gd name="connsiteX18" fmla="*/ 3911600 w 4588283"/>
                  <a:gd name="connsiteY18" fmla="*/ 229583 h 2769583"/>
                  <a:gd name="connsiteX19" fmla="*/ 4076700 w 4588283"/>
                  <a:gd name="connsiteY19" fmla="*/ 216883 h 2769583"/>
                  <a:gd name="connsiteX20" fmla="*/ 4356100 w 4588283"/>
                  <a:gd name="connsiteY20" fmla="*/ 216883 h 2769583"/>
                  <a:gd name="connsiteX21" fmla="*/ 4419600 w 4588283"/>
                  <a:gd name="connsiteY21" fmla="*/ 242283 h 2769583"/>
                  <a:gd name="connsiteX22" fmla="*/ 4584700 w 4588283"/>
                  <a:gd name="connsiteY22" fmla="*/ 686783 h 2769583"/>
                  <a:gd name="connsiteX23" fmla="*/ 4546600 w 4588283"/>
                  <a:gd name="connsiteY23" fmla="*/ 699483 h 2769583"/>
                  <a:gd name="connsiteX24" fmla="*/ 4470400 w 4588283"/>
                  <a:gd name="connsiteY24" fmla="*/ 750283 h 2769583"/>
                  <a:gd name="connsiteX25" fmla="*/ 4432300 w 4588283"/>
                  <a:gd name="connsiteY25" fmla="*/ 775683 h 2769583"/>
                  <a:gd name="connsiteX26" fmla="*/ 4368800 w 4588283"/>
                  <a:gd name="connsiteY26" fmla="*/ 864583 h 2769583"/>
                  <a:gd name="connsiteX27" fmla="*/ 4356100 w 4588283"/>
                  <a:gd name="connsiteY27" fmla="*/ 902683 h 2769583"/>
                  <a:gd name="connsiteX28" fmla="*/ 4381500 w 4588283"/>
                  <a:gd name="connsiteY28" fmla="*/ 1080483 h 2769583"/>
                  <a:gd name="connsiteX29" fmla="*/ 4419600 w 4588283"/>
                  <a:gd name="connsiteY29" fmla="*/ 1131283 h 2769583"/>
                  <a:gd name="connsiteX30" fmla="*/ 4470400 w 4588283"/>
                  <a:gd name="connsiteY30" fmla="*/ 1207483 h 2769583"/>
                  <a:gd name="connsiteX31" fmla="*/ 4546600 w 4588283"/>
                  <a:gd name="connsiteY31" fmla="*/ 1334483 h 2769583"/>
                  <a:gd name="connsiteX32" fmla="*/ 4584700 w 4588283"/>
                  <a:gd name="connsiteY32" fmla="*/ 1410683 h 2769583"/>
                  <a:gd name="connsiteX33" fmla="*/ 4559300 w 4588283"/>
                  <a:gd name="connsiteY33" fmla="*/ 1448783 h 2769583"/>
                  <a:gd name="connsiteX34" fmla="*/ 4483100 w 4588283"/>
                  <a:gd name="connsiteY34" fmla="*/ 1474183 h 2769583"/>
                  <a:gd name="connsiteX35" fmla="*/ 4445000 w 4588283"/>
                  <a:gd name="connsiteY35" fmla="*/ 1486883 h 2769583"/>
                  <a:gd name="connsiteX36" fmla="*/ 4406900 w 4588283"/>
                  <a:gd name="connsiteY36" fmla="*/ 1499583 h 2769583"/>
                  <a:gd name="connsiteX37" fmla="*/ 4318000 w 4588283"/>
                  <a:gd name="connsiteY37" fmla="*/ 1537683 h 2769583"/>
                  <a:gd name="connsiteX38" fmla="*/ 4241800 w 4588283"/>
                  <a:gd name="connsiteY38" fmla="*/ 1588483 h 2769583"/>
                  <a:gd name="connsiteX39" fmla="*/ 4216400 w 4588283"/>
                  <a:gd name="connsiteY39" fmla="*/ 1626583 h 2769583"/>
                  <a:gd name="connsiteX40" fmla="*/ 4140200 w 4588283"/>
                  <a:gd name="connsiteY40" fmla="*/ 1677383 h 2769583"/>
                  <a:gd name="connsiteX41" fmla="*/ 4127500 w 4588283"/>
                  <a:gd name="connsiteY41" fmla="*/ 1715483 h 2769583"/>
                  <a:gd name="connsiteX42" fmla="*/ 4089400 w 4588283"/>
                  <a:gd name="connsiteY42" fmla="*/ 1791683 h 2769583"/>
                  <a:gd name="connsiteX43" fmla="*/ 4076700 w 4588283"/>
                  <a:gd name="connsiteY43" fmla="*/ 1842483 h 2769583"/>
                  <a:gd name="connsiteX44" fmla="*/ 4051300 w 4588283"/>
                  <a:gd name="connsiteY44" fmla="*/ 1880583 h 2769583"/>
                  <a:gd name="connsiteX45" fmla="*/ 3441700 w 4588283"/>
                  <a:gd name="connsiteY45" fmla="*/ 2490183 h 2769583"/>
                  <a:gd name="connsiteX46" fmla="*/ 3136900 w 4588283"/>
                  <a:gd name="connsiteY46" fmla="*/ 2502883 h 2769583"/>
                  <a:gd name="connsiteX47" fmla="*/ 3098800 w 4588283"/>
                  <a:gd name="connsiteY47" fmla="*/ 2515583 h 2769583"/>
                  <a:gd name="connsiteX48" fmla="*/ 3035300 w 4588283"/>
                  <a:gd name="connsiteY48" fmla="*/ 2540983 h 2769583"/>
                  <a:gd name="connsiteX49" fmla="*/ 2984500 w 4588283"/>
                  <a:gd name="connsiteY49" fmla="*/ 2566383 h 2769583"/>
                  <a:gd name="connsiteX50" fmla="*/ 2933700 w 4588283"/>
                  <a:gd name="connsiteY50" fmla="*/ 2579083 h 2769583"/>
                  <a:gd name="connsiteX51" fmla="*/ 2806700 w 4588283"/>
                  <a:gd name="connsiteY51" fmla="*/ 2617183 h 2769583"/>
                  <a:gd name="connsiteX52" fmla="*/ 2679700 w 4588283"/>
                  <a:gd name="connsiteY52" fmla="*/ 2604483 h 2769583"/>
                  <a:gd name="connsiteX53" fmla="*/ 2641600 w 4588283"/>
                  <a:gd name="connsiteY53" fmla="*/ 2591783 h 2769583"/>
                  <a:gd name="connsiteX54" fmla="*/ 2336800 w 4588283"/>
                  <a:gd name="connsiteY54" fmla="*/ 2579083 h 2769583"/>
                  <a:gd name="connsiteX55" fmla="*/ 2260600 w 4588283"/>
                  <a:gd name="connsiteY55" fmla="*/ 2553683 h 2769583"/>
                  <a:gd name="connsiteX56" fmla="*/ 2171700 w 4588283"/>
                  <a:gd name="connsiteY56" fmla="*/ 2502883 h 2769583"/>
                  <a:gd name="connsiteX57" fmla="*/ 2082800 w 4588283"/>
                  <a:gd name="connsiteY57" fmla="*/ 2452083 h 2769583"/>
                  <a:gd name="connsiteX58" fmla="*/ 2006600 w 4588283"/>
                  <a:gd name="connsiteY58" fmla="*/ 2439383 h 2769583"/>
                  <a:gd name="connsiteX59" fmla="*/ 1968500 w 4588283"/>
                  <a:gd name="connsiteY59" fmla="*/ 2426683 h 2769583"/>
                  <a:gd name="connsiteX60" fmla="*/ 1841500 w 4588283"/>
                  <a:gd name="connsiteY60" fmla="*/ 2401283 h 2769583"/>
                  <a:gd name="connsiteX61" fmla="*/ 1574800 w 4588283"/>
                  <a:gd name="connsiteY61" fmla="*/ 2426683 h 2769583"/>
                  <a:gd name="connsiteX62" fmla="*/ 1524000 w 4588283"/>
                  <a:gd name="connsiteY62" fmla="*/ 2439383 h 2769583"/>
                  <a:gd name="connsiteX63" fmla="*/ 1435100 w 4588283"/>
                  <a:gd name="connsiteY63" fmla="*/ 2452083 h 2769583"/>
                  <a:gd name="connsiteX64" fmla="*/ 1397000 w 4588283"/>
                  <a:gd name="connsiteY64" fmla="*/ 2464783 h 2769583"/>
                  <a:gd name="connsiteX65" fmla="*/ 1257300 w 4588283"/>
                  <a:gd name="connsiteY65" fmla="*/ 2490183 h 2769583"/>
                  <a:gd name="connsiteX66" fmla="*/ 1206500 w 4588283"/>
                  <a:gd name="connsiteY66" fmla="*/ 2515583 h 2769583"/>
                  <a:gd name="connsiteX67" fmla="*/ 1092200 w 4588283"/>
                  <a:gd name="connsiteY67" fmla="*/ 2553683 h 2769583"/>
                  <a:gd name="connsiteX68" fmla="*/ 977900 w 4588283"/>
                  <a:gd name="connsiteY68" fmla="*/ 2604483 h 2769583"/>
                  <a:gd name="connsiteX69" fmla="*/ 927100 w 4588283"/>
                  <a:gd name="connsiteY69" fmla="*/ 2617183 h 2769583"/>
                  <a:gd name="connsiteX70" fmla="*/ 876300 w 4588283"/>
                  <a:gd name="connsiteY70" fmla="*/ 2642583 h 2769583"/>
                  <a:gd name="connsiteX71" fmla="*/ 774700 w 4588283"/>
                  <a:gd name="connsiteY71" fmla="*/ 2667983 h 2769583"/>
                  <a:gd name="connsiteX72" fmla="*/ 723900 w 4588283"/>
                  <a:gd name="connsiteY72" fmla="*/ 2693383 h 2769583"/>
                  <a:gd name="connsiteX73" fmla="*/ 635000 w 4588283"/>
                  <a:gd name="connsiteY73" fmla="*/ 2718783 h 2769583"/>
                  <a:gd name="connsiteX74" fmla="*/ 596900 w 4588283"/>
                  <a:gd name="connsiteY74" fmla="*/ 2744183 h 2769583"/>
                  <a:gd name="connsiteX75" fmla="*/ 546100 w 4588283"/>
                  <a:gd name="connsiteY75" fmla="*/ 2756883 h 2769583"/>
                  <a:gd name="connsiteX76" fmla="*/ 508000 w 4588283"/>
                  <a:gd name="connsiteY76" fmla="*/ 2769583 h 2769583"/>
                  <a:gd name="connsiteX77" fmla="*/ 355600 w 4588283"/>
                  <a:gd name="connsiteY77" fmla="*/ 2756883 h 2769583"/>
                  <a:gd name="connsiteX78" fmla="*/ 241300 w 4588283"/>
                  <a:gd name="connsiteY78" fmla="*/ 2731483 h 2769583"/>
                  <a:gd name="connsiteX79" fmla="*/ 203200 w 4588283"/>
                  <a:gd name="connsiteY79" fmla="*/ 2718783 h 2769583"/>
                  <a:gd name="connsiteX80" fmla="*/ 127000 w 4588283"/>
                  <a:gd name="connsiteY80" fmla="*/ 2667983 h 2769583"/>
                  <a:gd name="connsiteX81" fmla="*/ 101600 w 4588283"/>
                  <a:gd name="connsiteY81" fmla="*/ 2579083 h 2769583"/>
                  <a:gd name="connsiteX82" fmla="*/ 76200 w 4588283"/>
                  <a:gd name="connsiteY82" fmla="*/ 2477483 h 2769583"/>
                  <a:gd name="connsiteX83" fmla="*/ 63500 w 4588283"/>
                  <a:gd name="connsiteY83" fmla="*/ 2363183 h 2769583"/>
                  <a:gd name="connsiteX84" fmla="*/ 50800 w 4588283"/>
                  <a:gd name="connsiteY84" fmla="*/ 2325083 h 2769583"/>
                  <a:gd name="connsiteX85" fmla="*/ 38100 w 4588283"/>
                  <a:gd name="connsiteY85" fmla="*/ 2274283 h 2769583"/>
                  <a:gd name="connsiteX86" fmla="*/ 25400 w 4588283"/>
                  <a:gd name="connsiteY86" fmla="*/ 2159983 h 2769583"/>
                  <a:gd name="connsiteX87" fmla="*/ 0 w 4588283"/>
                  <a:gd name="connsiteY87" fmla="*/ 2058383 h 2769583"/>
                  <a:gd name="connsiteX88" fmla="*/ 12700 w 4588283"/>
                  <a:gd name="connsiteY88" fmla="*/ 1855183 h 2769583"/>
                  <a:gd name="connsiteX89" fmla="*/ 25400 w 4588283"/>
                  <a:gd name="connsiteY89" fmla="*/ 1766283 h 2769583"/>
                  <a:gd name="connsiteX90" fmla="*/ 38100 w 4588283"/>
                  <a:gd name="connsiteY90" fmla="*/ 1778983 h 2769583"/>
                  <a:gd name="connsiteX91" fmla="*/ 63500 w 4588283"/>
                  <a:gd name="connsiteY91" fmla="*/ 1613883 h 276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588283" h="2769583">
                    <a:moveTo>
                      <a:pt x="63500" y="1613883"/>
                    </a:moveTo>
                    <a:cubicBezTo>
                      <a:pt x="71967" y="1529216"/>
                      <a:pt x="102889" y="1443814"/>
                      <a:pt x="88900" y="1359883"/>
                    </a:cubicBezTo>
                    <a:cubicBezTo>
                      <a:pt x="62108" y="1199132"/>
                      <a:pt x="63500" y="1258984"/>
                      <a:pt x="63500" y="1182083"/>
                    </a:cubicBezTo>
                    <a:lnTo>
                      <a:pt x="292100" y="394683"/>
                    </a:lnTo>
                    <a:lnTo>
                      <a:pt x="1752600" y="89883"/>
                    </a:lnTo>
                    <a:cubicBezTo>
                      <a:pt x="2048933" y="60250"/>
                      <a:pt x="2344235" y="17277"/>
                      <a:pt x="2641600" y="983"/>
                    </a:cubicBezTo>
                    <a:cubicBezTo>
                      <a:pt x="2659534" y="0"/>
                      <a:pt x="2665523" y="28056"/>
                      <a:pt x="2679700" y="39083"/>
                    </a:cubicBezTo>
                    <a:cubicBezTo>
                      <a:pt x="2703797" y="57825"/>
                      <a:pt x="2726940" y="80230"/>
                      <a:pt x="2755900" y="89883"/>
                    </a:cubicBezTo>
                    <a:cubicBezTo>
                      <a:pt x="2781300" y="98350"/>
                      <a:pt x="2806125" y="108789"/>
                      <a:pt x="2832100" y="115283"/>
                    </a:cubicBezTo>
                    <a:cubicBezTo>
                      <a:pt x="2849033" y="119516"/>
                      <a:pt x="2866557" y="121854"/>
                      <a:pt x="2882900" y="127983"/>
                    </a:cubicBezTo>
                    <a:cubicBezTo>
                      <a:pt x="2900627" y="134630"/>
                      <a:pt x="2887133" y="157616"/>
                      <a:pt x="2933700" y="153383"/>
                    </a:cubicBezTo>
                    <a:cubicBezTo>
                      <a:pt x="2980267" y="149150"/>
                      <a:pt x="3027549" y="149853"/>
                      <a:pt x="3073400" y="140683"/>
                    </a:cubicBezTo>
                    <a:cubicBezTo>
                      <a:pt x="3091964" y="136970"/>
                      <a:pt x="3106473" y="121930"/>
                      <a:pt x="3124200" y="115283"/>
                    </a:cubicBezTo>
                    <a:cubicBezTo>
                      <a:pt x="3140543" y="109154"/>
                      <a:pt x="3158217" y="107378"/>
                      <a:pt x="3175000" y="102583"/>
                    </a:cubicBezTo>
                    <a:cubicBezTo>
                      <a:pt x="3187872" y="98905"/>
                      <a:pt x="3200228" y="93561"/>
                      <a:pt x="3213100" y="89883"/>
                    </a:cubicBezTo>
                    <a:cubicBezTo>
                      <a:pt x="3229883" y="85088"/>
                      <a:pt x="3247182" y="82199"/>
                      <a:pt x="3263900" y="77183"/>
                    </a:cubicBezTo>
                    <a:cubicBezTo>
                      <a:pt x="3334884" y="55888"/>
                      <a:pt x="3321172" y="61247"/>
                      <a:pt x="3365500" y="39083"/>
                    </a:cubicBezTo>
                    <a:cubicBezTo>
                      <a:pt x="3464983" y="62366"/>
                      <a:pt x="3769783" y="185133"/>
                      <a:pt x="3860800" y="216883"/>
                    </a:cubicBezTo>
                    <a:cubicBezTo>
                      <a:pt x="3877281" y="222632"/>
                      <a:pt x="3894146" y="229583"/>
                      <a:pt x="3911600" y="229583"/>
                    </a:cubicBezTo>
                    <a:cubicBezTo>
                      <a:pt x="3966796" y="229583"/>
                      <a:pt x="4021667" y="221116"/>
                      <a:pt x="4076700" y="216883"/>
                    </a:cubicBezTo>
                    <a:cubicBezTo>
                      <a:pt x="4202122" y="191799"/>
                      <a:pt x="4147938" y="197058"/>
                      <a:pt x="4356100" y="216883"/>
                    </a:cubicBezTo>
                    <a:cubicBezTo>
                      <a:pt x="4403025" y="221352"/>
                      <a:pt x="4397879" y="220562"/>
                      <a:pt x="4419600" y="242283"/>
                    </a:cubicBezTo>
                    <a:cubicBezTo>
                      <a:pt x="4474633" y="390450"/>
                      <a:pt x="4542397" y="534492"/>
                      <a:pt x="4584700" y="686783"/>
                    </a:cubicBezTo>
                    <a:cubicBezTo>
                      <a:pt x="4588283" y="699682"/>
                      <a:pt x="4558302" y="692982"/>
                      <a:pt x="4546600" y="699483"/>
                    </a:cubicBezTo>
                    <a:cubicBezTo>
                      <a:pt x="4519915" y="714308"/>
                      <a:pt x="4495800" y="733350"/>
                      <a:pt x="4470400" y="750283"/>
                    </a:cubicBezTo>
                    <a:cubicBezTo>
                      <a:pt x="4457700" y="758750"/>
                      <a:pt x="4441458" y="763472"/>
                      <a:pt x="4432300" y="775683"/>
                    </a:cubicBezTo>
                    <a:cubicBezTo>
                      <a:pt x="4423671" y="787188"/>
                      <a:pt x="4378085" y="846012"/>
                      <a:pt x="4368800" y="864583"/>
                    </a:cubicBezTo>
                    <a:cubicBezTo>
                      <a:pt x="4362813" y="876557"/>
                      <a:pt x="4360333" y="889983"/>
                      <a:pt x="4356100" y="902683"/>
                    </a:cubicBezTo>
                    <a:cubicBezTo>
                      <a:pt x="4356510" y="906784"/>
                      <a:pt x="4364236" y="1045955"/>
                      <a:pt x="4381500" y="1080483"/>
                    </a:cubicBezTo>
                    <a:cubicBezTo>
                      <a:pt x="4390966" y="1099415"/>
                      <a:pt x="4406900" y="1114350"/>
                      <a:pt x="4419600" y="1131283"/>
                    </a:cubicBezTo>
                    <a:cubicBezTo>
                      <a:pt x="4443889" y="1204149"/>
                      <a:pt x="4414906" y="1136134"/>
                      <a:pt x="4470400" y="1207483"/>
                    </a:cubicBezTo>
                    <a:cubicBezTo>
                      <a:pt x="4537315" y="1293517"/>
                      <a:pt x="4504066" y="1260049"/>
                      <a:pt x="4546600" y="1334483"/>
                    </a:cubicBezTo>
                    <a:cubicBezTo>
                      <a:pt x="4585991" y="1403417"/>
                      <a:pt x="4561415" y="1340829"/>
                      <a:pt x="4584700" y="1410683"/>
                    </a:cubicBezTo>
                    <a:cubicBezTo>
                      <a:pt x="4576233" y="1423383"/>
                      <a:pt x="4572243" y="1440693"/>
                      <a:pt x="4559300" y="1448783"/>
                    </a:cubicBezTo>
                    <a:cubicBezTo>
                      <a:pt x="4536596" y="1462973"/>
                      <a:pt x="4508500" y="1465716"/>
                      <a:pt x="4483100" y="1474183"/>
                    </a:cubicBezTo>
                    <a:lnTo>
                      <a:pt x="4445000" y="1486883"/>
                    </a:lnTo>
                    <a:cubicBezTo>
                      <a:pt x="4432300" y="1491116"/>
                      <a:pt x="4418039" y="1492157"/>
                      <a:pt x="4406900" y="1499583"/>
                    </a:cubicBezTo>
                    <a:cubicBezTo>
                      <a:pt x="4354277" y="1534665"/>
                      <a:pt x="4383608" y="1521281"/>
                      <a:pt x="4318000" y="1537683"/>
                    </a:cubicBezTo>
                    <a:cubicBezTo>
                      <a:pt x="4292600" y="1554616"/>
                      <a:pt x="4258733" y="1563083"/>
                      <a:pt x="4241800" y="1588483"/>
                    </a:cubicBezTo>
                    <a:cubicBezTo>
                      <a:pt x="4233333" y="1601183"/>
                      <a:pt x="4227887" y="1616532"/>
                      <a:pt x="4216400" y="1626583"/>
                    </a:cubicBezTo>
                    <a:cubicBezTo>
                      <a:pt x="4193426" y="1646685"/>
                      <a:pt x="4140200" y="1677383"/>
                      <a:pt x="4140200" y="1677383"/>
                    </a:cubicBezTo>
                    <a:cubicBezTo>
                      <a:pt x="4135967" y="1690083"/>
                      <a:pt x="4133487" y="1703509"/>
                      <a:pt x="4127500" y="1715483"/>
                    </a:cubicBezTo>
                    <a:cubicBezTo>
                      <a:pt x="4090394" y="1789696"/>
                      <a:pt x="4110681" y="1717199"/>
                      <a:pt x="4089400" y="1791683"/>
                    </a:cubicBezTo>
                    <a:cubicBezTo>
                      <a:pt x="4084605" y="1808466"/>
                      <a:pt x="4083576" y="1826440"/>
                      <a:pt x="4076700" y="1842483"/>
                    </a:cubicBezTo>
                    <a:cubicBezTo>
                      <a:pt x="4070687" y="1856512"/>
                      <a:pt x="4051300" y="1880583"/>
                      <a:pt x="4051300" y="1880583"/>
                    </a:cubicBezTo>
                    <a:cubicBezTo>
                      <a:pt x="3848100" y="2083783"/>
                      <a:pt x="3679271" y="2328503"/>
                      <a:pt x="3441700" y="2490183"/>
                    </a:cubicBezTo>
                    <a:cubicBezTo>
                      <a:pt x="3357633" y="2547395"/>
                      <a:pt x="3238310" y="2495371"/>
                      <a:pt x="3136900" y="2502883"/>
                    </a:cubicBezTo>
                    <a:cubicBezTo>
                      <a:pt x="3123550" y="2503872"/>
                      <a:pt x="3111335" y="2510883"/>
                      <a:pt x="3098800" y="2515583"/>
                    </a:cubicBezTo>
                    <a:cubicBezTo>
                      <a:pt x="3077454" y="2523588"/>
                      <a:pt x="3056132" y="2531724"/>
                      <a:pt x="3035300" y="2540983"/>
                    </a:cubicBezTo>
                    <a:cubicBezTo>
                      <a:pt x="3018000" y="2548672"/>
                      <a:pt x="3002227" y="2559736"/>
                      <a:pt x="2984500" y="2566383"/>
                    </a:cubicBezTo>
                    <a:cubicBezTo>
                      <a:pt x="2968157" y="2572512"/>
                      <a:pt x="2950418" y="2574067"/>
                      <a:pt x="2933700" y="2579083"/>
                    </a:cubicBezTo>
                    <a:cubicBezTo>
                      <a:pt x="2779102" y="2625462"/>
                      <a:pt x="2923789" y="2587911"/>
                      <a:pt x="2806700" y="2617183"/>
                    </a:cubicBezTo>
                    <a:cubicBezTo>
                      <a:pt x="2764367" y="2612950"/>
                      <a:pt x="2721750" y="2610952"/>
                      <a:pt x="2679700" y="2604483"/>
                    </a:cubicBezTo>
                    <a:cubicBezTo>
                      <a:pt x="2666469" y="2602447"/>
                      <a:pt x="2654950" y="2592772"/>
                      <a:pt x="2641600" y="2591783"/>
                    </a:cubicBezTo>
                    <a:cubicBezTo>
                      <a:pt x="2540190" y="2584271"/>
                      <a:pt x="2438400" y="2583316"/>
                      <a:pt x="2336800" y="2579083"/>
                    </a:cubicBezTo>
                    <a:cubicBezTo>
                      <a:pt x="2311400" y="2570616"/>
                      <a:pt x="2282877" y="2568535"/>
                      <a:pt x="2260600" y="2553683"/>
                    </a:cubicBezTo>
                    <a:cubicBezTo>
                      <a:pt x="2167775" y="2491800"/>
                      <a:pt x="2284491" y="2567335"/>
                      <a:pt x="2171700" y="2502883"/>
                    </a:cubicBezTo>
                    <a:cubicBezTo>
                      <a:pt x="2137240" y="2483192"/>
                      <a:pt x="2123198" y="2464202"/>
                      <a:pt x="2082800" y="2452083"/>
                    </a:cubicBezTo>
                    <a:cubicBezTo>
                      <a:pt x="2058136" y="2444684"/>
                      <a:pt x="2031737" y="2444969"/>
                      <a:pt x="2006600" y="2439383"/>
                    </a:cubicBezTo>
                    <a:cubicBezTo>
                      <a:pt x="1993532" y="2436479"/>
                      <a:pt x="1981372" y="2430361"/>
                      <a:pt x="1968500" y="2426683"/>
                    </a:cubicBezTo>
                    <a:cubicBezTo>
                      <a:pt x="1915453" y="2411527"/>
                      <a:pt x="1901377" y="2411263"/>
                      <a:pt x="1841500" y="2401283"/>
                    </a:cubicBezTo>
                    <a:lnTo>
                      <a:pt x="1574800" y="2426683"/>
                    </a:lnTo>
                    <a:cubicBezTo>
                      <a:pt x="1557521" y="2429151"/>
                      <a:pt x="1541173" y="2436261"/>
                      <a:pt x="1524000" y="2439383"/>
                    </a:cubicBezTo>
                    <a:cubicBezTo>
                      <a:pt x="1494549" y="2444738"/>
                      <a:pt x="1464733" y="2447850"/>
                      <a:pt x="1435100" y="2452083"/>
                    </a:cubicBezTo>
                    <a:cubicBezTo>
                      <a:pt x="1422400" y="2456316"/>
                      <a:pt x="1410127" y="2462158"/>
                      <a:pt x="1397000" y="2464783"/>
                    </a:cubicBezTo>
                    <a:cubicBezTo>
                      <a:pt x="1353954" y="2473392"/>
                      <a:pt x="1300328" y="2474048"/>
                      <a:pt x="1257300" y="2490183"/>
                    </a:cubicBezTo>
                    <a:cubicBezTo>
                      <a:pt x="1239573" y="2496830"/>
                      <a:pt x="1224170" y="2508787"/>
                      <a:pt x="1206500" y="2515583"/>
                    </a:cubicBezTo>
                    <a:cubicBezTo>
                      <a:pt x="1169016" y="2530000"/>
                      <a:pt x="1128121" y="2535722"/>
                      <a:pt x="1092200" y="2553683"/>
                    </a:cubicBezTo>
                    <a:cubicBezTo>
                      <a:pt x="1047942" y="2575812"/>
                      <a:pt x="1026547" y="2588267"/>
                      <a:pt x="977900" y="2604483"/>
                    </a:cubicBezTo>
                    <a:cubicBezTo>
                      <a:pt x="961341" y="2610003"/>
                      <a:pt x="943443" y="2611054"/>
                      <a:pt x="927100" y="2617183"/>
                    </a:cubicBezTo>
                    <a:cubicBezTo>
                      <a:pt x="909373" y="2623830"/>
                      <a:pt x="893701" y="2635125"/>
                      <a:pt x="876300" y="2642583"/>
                    </a:cubicBezTo>
                    <a:cubicBezTo>
                      <a:pt x="842129" y="2657228"/>
                      <a:pt x="811971" y="2660529"/>
                      <a:pt x="774700" y="2667983"/>
                    </a:cubicBezTo>
                    <a:cubicBezTo>
                      <a:pt x="757767" y="2676450"/>
                      <a:pt x="741627" y="2686736"/>
                      <a:pt x="723900" y="2693383"/>
                    </a:cubicBezTo>
                    <a:cubicBezTo>
                      <a:pt x="691347" y="2705590"/>
                      <a:pt x="665703" y="2703431"/>
                      <a:pt x="635000" y="2718783"/>
                    </a:cubicBezTo>
                    <a:cubicBezTo>
                      <a:pt x="621348" y="2725609"/>
                      <a:pt x="610929" y="2738170"/>
                      <a:pt x="596900" y="2744183"/>
                    </a:cubicBezTo>
                    <a:cubicBezTo>
                      <a:pt x="580857" y="2751059"/>
                      <a:pt x="562883" y="2752088"/>
                      <a:pt x="546100" y="2756883"/>
                    </a:cubicBezTo>
                    <a:cubicBezTo>
                      <a:pt x="533228" y="2760561"/>
                      <a:pt x="520700" y="2765350"/>
                      <a:pt x="508000" y="2769583"/>
                    </a:cubicBezTo>
                    <a:cubicBezTo>
                      <a:pt x="457200" y="2765350"/>
                      <a:pt x="406227" y="2762839"/>
                      <a:pt x="355600" y="2756883"/>
                    </a:cubicBezTo>
                    <a:cubicBezTo>
                      <a:pt x="333340" y="2754264"/>
                      <a:pt x="265855" y="2738499"/>
                      <a:pt x="241300" y="2731483"/>
                    </a:cubicBezTo>
                    <a:cubicBezTo>
                      <a:pt x="228428" y="2727805"/>
                      <a:pt x="214902" y="2725284"/>
                      <a:pt x="203200" y="2718783"/>
                    </a:cubicBezTo>
                    <a:cubicBezTo>
                      <a:pt x="176515" y="2703958"/>
                      <a:pt x="127000" y="2667983"/>
                      <a:pt x="127000" y="2667983"/>
                    </a:cubicBezTo>
                    <a:cubicBezTo>
                      <a:pt x="112857" y="2625555"/>
                      <a:pt x="112231" y="2626923"/>
                      <a:pt x="101600" y="2579083"/>
                    </a:cubicBezTo>
                    <a:cubicBezTo>
                      <a:pt x="81166" y="2487131"/>
                      <a:pt x="98894" y="2545566"/>
                      <a:pt x="76200" y="2477483"/>
                    </a:cubicBezTo>
                    <a:cubicBezTo>
                      <a:pt x="71967" y="2439383"/>
                      <a:pt x="69802" y="2400996"/>
                      <a:pt x="63500" y="2363183"/>
                    </a:cubicBezTo>
                    <a:cubicBezTo>
                      <a:pt x="61299" y="2349978"/>
                      <a:pt x="54478" y="2337955"/>
                      <a:pt x="50800" y="2325083"/>
                    </a:cubicBezTo>
                    <a:cubicBezTo>
                      <a:pt x="46005" y="2308300"/>
                      <a:pt x="42333" y="2291216"/>
                      <a:pt x="38100" y="2274283"/>
                    </a:cubicBezTo>
                    <a:cubicBezTo>
                      <a:pt x="33867" y="2236183"/>
                      <a:pt x="32062" y="2197734"/>
                      <a:pt x="25400" y="2159983"/>
                    </a:cubicBezTo>
                    <a:cubicBezTo>
                      <a:pt x="19333" y="2125605"/>
                      <a:pt x="0" y="2058383"/>
                      <a:pt x="0" y="2058383"/>
                    </a:cubicBezTo>
                    <a:cubicBezTo>
                      <a:pt x="4233" y="1990650"/>
                      <a:pt x="5947" y="1922712"/>
                      <a:pt x="12700" y="1855183"/>
                    </a:cubicBezTo>
                    <a:cubicBezTo>
                      <a:pt x="28480" y="1697381"/>
                      <a:pt x="25400" y="1890728"/>
                      <a:pt x="25400" y="1766283"/>
                    </a:cubicBezTo>
                    <a:lnTo>
                      <a:pt x="38100" y="1778983"/>
                    </a:lnTo>
                    <a:lnTo>
                      <a:pt x="63500" y="161388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9" name="Freeform 418"/>
              <p:cNvSpPr/>
              <p:nvPr/>
            </p:nvSpPr>
            <p:spPr>
              <a:xfrm>
                <a:off x="1209565" y="1312042"/>
                <a:ext cx="220717" cy="515007"/>
              </a:xfrm>
              <a:custGeom>
                <a:avLst/>
                <a:gdLst>
                  <a:gd name="connsiteX0" fmla="*/ 65617 w 1060450"/>
                  <a:gd name="connsiteY0" fmla="*/ 2844800 h 2844800"/>
                  <a:gd name="connsiteX1" fmla="*/ 141817 w 1060450"/>
                  <a:gd name="connsiteY1" fmla="*/ 1841500 h 2844800"/>
                  <a:gd name="connsiteX2" fmla="*/ 916517 w 1060450"/>
                  <a:gd name="connsiteY2" fmla="*/ 596900 h 2844800"/>
                  <a:gd name="connsiteX3" fmla="*/ 1005417 w 1060450"/>
                  <a:gd name="connsiteY3" fmla="*/ 0 h 284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450" h="2844800">
                    <a:moveTo>
                      <a:pt x="65617" y="2844800"/>
                    </a:moveTo>
                    <a:cubicBezTo>
                      <a:pt x="32808" y="2530475"/>
                      <a:pt x="0" y="2216150"/>
                      <a:pt x="141817" y="1841500"/>
                    </a:cubicBezTo>
                    <a:cubicBezTo>
                      <a:pt x="283634" y="1466850"/>
                      <a:pt x="772584" y="903817"/>
                      <a:pt x="916517" y="596900"/>
                    </a:cubicBezTo>
                    <a:cubicBezTo>
                      <a:pt x="1060450" y="289983"/>
                      <a:pt x="1032933" y="144991"/>
                      <a:pt x="1005417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 419"/>
              <p:cNvSpPr/>
              <p:nvPr/>
            </p:nvSpPr>
            <p:spPr>
              <a:xfrm>
                <a:off x="1235841" y="1827048"/>
                <a:ext cx="814552" cy="1555531"/>
              </a:xfrm>
              <a:custGeom>
                <a:avLst/>
                <a:gdLst>
                  <a:gd name="connsiteX0" fmla="*/ 0 w 711200"/>
                  <a:gd name="connsiteY0" fmla="*/ 0 h 2794000"/>
                  <a:gd name="connsiteX1" fmla="*/ 508000 w 711200"/>
                  <a:gd name="connsiteY1" fmla="*/ 787400 h 2794000"/>
                  <a:gd name="connsiteX2" fmla="*/ 368300 w 711200"/>
                  <a:gd name="connsiteY2" fmla="*/ 1930400 h 2794000"/>
                  <a:gd name="connsiteX3" fmla="*/ 711200 w 711200"/>
                  <a:gd name="connsiteY3" fmla="*/ 2794000 h 2794000"/>
                  <a:gd name="connsiteX0" fmla="*/ 0 w 2082800"/>
                  <a:gd name="connsiteY0" fmla="*/ 0 h 3022600"/>
                  <a:gd name="connsiteX1" fmla="*/ 508000 w 2082800"/>
                  <a:gd name="connsiteY1" fmla="*/ 787400 h 3022600"/>
                  <a:gd name="connsiteX2" fmla="*/ 368300 w 2082800"/>
                  <a:gd name="connsiteY2" fmla="*/ 1930400 h 3022600"/>
                  <a:gd name="connsiteX3" fmla="*/ 2082800 w 2082800"/>
                  <a:gd name="connsiteY3" fmla="*/ 3022600 h 3022600"/>
                  <a:gd name="connsiteX0" fmla="*/ 0 w 569383"/>
                  <a:gd name="connsiteY0" fmla="*/ 0 h 1930400"/>
                  <a:gd name="connsiteX1" fmla="*/ 508000 w 569383"/>
                  <a:gd name="connsiteY1" fmla="*/ 787400 h 1930400"/>
                  <a:gd name="connsiteX2" fmla="*/ 368300 w 569383"/>
                  <a:gd name="connsiteY2" fmla="*/ 1930400 h 1930400"/>
                  <a:gd name="connsiteX0" fmla="*/ 0 w 1968500"/>
                  <a:gd name="connsiteY0" fmla="*/ 0 h 3759200"/>
                  <a:gd name="connsiteX1" fmla="*/ 508000 w 1968500"/>
                  <a:gd name="connsiteY1" fmla="*/ 787400 h 3759200"/>
                  <a:gd name="connsiteX2" fmla="*/ 1968500 w 1968500"/>
                  <a:gd name="connsiteY2" fmla="*/ 3759200 h 3759200"/>
                  <a:gd name="connsiteX0" fmla="*/ 0 w 1968500"/>
                  <a:gd name="connsiteY0" fmla="*/ 0 h 3759200"/>
                  <a:gd name="connsiteX1" fmla="*/ 508000 w 1968500"/>
                  <a:gd name="connsiteY1" fmla="*/ 787400 h 3759200"/>
                  <a:gd name="connsiteX2" fmla="*/ 1968500 w 1968500"/>
                  <a:gd name="connsiteY2" fmla="*/ 3759200 h 375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0" h="3759200">
                    <a:moveTo>
                      <a:pt x="0" y="0"/>
                    </a:moveTo>
                    <a:cubicBezTo>
                      <a:pt x="223308" y="232833"/>
                      <a:pt x="179917" y="160867"/>
                      <a:pt x="508000" y="787400"/>
                    </a:cubicBezTo>
                    <a:cubicBezTo>
                      <a:pt x="836083" y="1413933"/>
                      <a:pt x="1121833" y="3551767"/>
                      <a:pt x="1968500" y="375920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 420"/>
              <p:cNvSpPr/>
              <p:nvPr/>
            </p:nvSpPr>
            <p:spPr>
              <a:xfrm>
                <a:off x="925786" y="2725966"/>
                <a:ext cx="2452638" cy="325538"/>
              </a:xfrm>
              <a:custGeom>
                <a:avLst/>
                <a:gdLst>
                  <a:gd name="connsiteX0" fmla="*/ 0 w 6337300"/>
                  <a:gd name="connsiteY0" fmla="*/ 596900 h 596900"/>
                  <a:gd name="connsiteX1" fmla="*/ 1498600 w 6337300"/>
                  <a:gd name="connsiteY1" fmla="*/ 50800 h 596900"/>
                  <a:gd name="connsiteX2" fmla="*/ 4622800 w 6337300"/>
                  <a:gd name="connsiteY2" fmla="*/ 381000 h 596900"/>
                  <a:gd name="connsiteX3" fmla="*/ 6337300 w 6337300"/>
                  <a:gd name="connsiteY3" fmla="*/ 0 h 596900"/>
                  <a:gd name="connsiteX0" fmla="*/ 0 w 5142195"/>
                  <a:gd name="connsiteY0" fmla="*/ 582083 h 584221"/>
                  <a:gd name="connsiteX1" fmla="*/ 1498600 w 5142195"/>
                  <a:gd name="connsiteY1" fmla="*/ 35983 h 584221"/>
                  <a:gd name="connsiteX2" fmla="*/ 4622800 w 5142195"/>
                  <a:gd name="connsiteY2" fmla="*/ 366183 h 584221"/>
                  <a:gd name="connsiteX3" fmla="*/ 4614968 w 5142195"/>
                  <a:gd name="connsiteY3" fmla="*/ 397954 h 584221"/>
                  <a:gd name="connsiteX0" fmla="*/ 0 w 5142195"/>
                  <a:gd name="connsiteY0" fmla="*/ 582083 h 582083"/>
                  <a:gd name="connsiteX1" fmla="*/ 1498600 w 5142195"/>
                  <a:gd name="connsiteY1" fmla="*/ 35983 h 582083"/>
                  <a:gd name="connsiteX2" fmla="*/ 4622800 w 5142195"/>
                  <a:gd name="connsiteY2" fmla="*/ 366183 h 582083"/>
                  <a:gd name="connsiteX3" fmla="*/ 4614968 w 5142195"/>
                  <a:gd name="connsiteY3" fmla="*/ 397954 h 582083"/>
                  <a:gd name="connsiteX0" fmla="*/ 0 w 5142195"/>
                  <a:gd name="connsiteY0" fmla="*/ 582083 h 582083"/>
                  <a:gd name="connsiteX1" fmla="*/ 1498600 w 5142195"/>
                  <a:gd name="connsiteY1" fmla="*/ 35983 h 582083"/>
                  <a:gd name="connsiteX2" fmla="*/ 4622800 w 5142195"/>
                  <a:gd name="connsiteY2" fmla="*/ 366183 h 582083"/>
                  <a:gd name="connsiteX3" fmla="*/ 4614968 w 5142195"/>
                  <a:gd name="connsiteY3" fmla="*/ 397954 h 582083"/>
                  <a:gd name="connsiteX0" fmla="*/ 0 w 5230520"/>
                  <a:gd name="connsiteY0" fmla="*/ 582083 h 1057694"/>
                  <a:gd name="connsiteX1" fmla="*/ 1498600 w 5230520"/>
                  <a:gd name="connsiteY1" fmla="*/ 35983 h 1057694"/>
                  <a:gd name="connsiteX2" fmla="*/ 4622800 w 5230520"/>
                  <a:gd name="connsiteY2" fmla="*/ 366183 h 1057694"/>
                  <a:gd name="connsiteX3" fmla="*/ 5144917 w 5230520"/>
                  <a:gd name="connsiteY3" fmla="*/ 980691 h 1057694"/>
                  <a:gd name="connsiteX0" fmla="*/ 0 w 4622800"/>
                  <a:gd name="connsiteY0" fmla="*/ 582083 h 582083"/>
                  <a:gd name="connsiteX1" fmla="*/ 1498600 w 4622800"/>
                  <a:gd name="connsiteY1" fmla="*/ 35983 h 582083"/>
                  <a:gd name="connsiteX2" fmla="*/ 4622800 w 4622800"/>
                  <a:gd name="connsiteY2" fmla="*/ 366183 h 582083"/>
                  <a:gd name="connsiteX0" fmla="*/ 0 w 5152748"/>
                  <a:gd name="connsiteY0" fmla="*/ 752048 h 752048"/>
                  <a:gd name="connsiteX1" fmla="*/ 2028548 w 5152748"/>
                  <a:gd name="connsiteY1" fmla="*/ 60264 h 752048"/>
                  <a:gd name="connsiteX2" fmla="*/ 5152748 w 5152748"/>
                  <a:gd name="connsiteY2" fmla="*/ 390464 h 75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52748" h="752048">
                    <a:moveTo>
                      <a:pt x="0" y="752048"/>
                    </a:moveTo>
                    <a:cubicBezTo>
                      <a:pt x="364066" y="496989"/>
                      <a:pt x="1169757" y="120528"/>
                      <a:pt x="2028548" y="60264"/>
                    </a:cubicBezTo>
                    <a:cubicBezTo>
                      <a:pt x="2887339" y="0"/>
                      <a:pt x="4545029" y="233013"/>
                      <a:pt x="5152748" y="390464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 421"/>
              <p:cNvSpPr/>
              <p:nvPr/>
            </p:nvSpPr>
            <p:spPr>
              <a:xfrm>
                <a:off x="1230586" y="1689538"/>
                <a:ext cx="2921876" cy="363483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61200" h="878417">
                    <a:moveTo>
                      <a:pt x="0" y="332317"/>
                    </a:moveTo>
                    <a:cubicBezTo>
                      <a:pt x="796925" y="605367"/>
                      <a:pt x="1593850" y="878417"/>
                      <a:pt x="2387600" y="840317"/>
                    </a:cubicBezTo>
                    <a:cubicBezTo>
                      <a:pt x="3181350" y="802217"/>
                      <a:pt x="3983567" y="207434"/>
                      <a:pt x="4762500" y="103717"/>
                    </a:cubicBezTo>
                    <a:cubicBezTo>
                      <a:pt x="5541433" y="0"/>
                      <a:pt x="7061200" y="218017"/>
                      <a:pt x="7061200" y="218017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 422"/>
              <p:cNvSpPr/>
              <p:nvPr/>
            </p:nvSpPr>
            <p:spPr>
              <a:xfrm>
                <a:off x="605221" y="1569545"/>
                <a:ext cx="620110" cy="257503"/>
              </a:xfrm>
              <a:custGeom>
                <a:avLst/>
                <a:gdLst>
                  <a:gd name="connsiteX0" fmla="*/ 1498600 w 1498600"/>
                  <a:gd name="connsiteY0" fmla="*/ 622300 h 622300"/>
                  <a:gd name="connsiteX1" fmla="*/ 863600 w 1498600"/>
                  <a:gd name="connsiteY1" fmla="*/ 127000 h 622300"/>
                  <a:gd name="connsiteX2" fmla="*/ 0 w 1498600"/>
                  <a:gd name="connsiteY2" fmla="*/ 0 h 622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8600" h="622300">
                    <a:moveTo>
                      <a:pt x="1498600" y="622300"/>
                    </a:moveTo>
                    <a:cubicBezTo>
                      <a:pt x="1305983" y="426508"/>
                      <a:pt x="1113367" y="230717"/>
                      <a:pt x="863600" y="127000"/>
                    </a:cubicBezTo>
                    <a:cubicBezTo>
                      <a:pt x="613833" y="23283"/>
                      <a:pt x="306916" y="11641"/>
                      <a:pt x="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 423"/>
              <p:cNvSpPr/>
              <p:nvPr/>
            </p:nvSpPr>
            <p:spPr>
              <a:xfrm>
                <a:off x="423917" y="1816538"/>
                <a:ext cx="814552" cy="688428"/>
              </a:xfrm>
              <a:custGeom>
                <a:avLst/>
                <a:gdLst>
                  <a:gd name="connsiteX0" fmla="*/ 1968500 w 1968500"/>
                  <a:gd name="connsiteY0" fmla="*/ 0 h 1663700"/>
                  <a:gd name="connsiteX1" fmla="*/ 1295400 w 1968500"/>
                  <a:gd name="connsiteY1" fmla="*/ 952500 h 1663700"/>
                  <a:gd name="connsiteX2" fmla="*/ 0 w 1968500"/>
                  <a:gd name="connsiteY2" fmla="*/ 1663700 h 16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0" h="1663700">
                    <a:moveTo>
                      <a:pt x="1968500" y="0"/>
                    </a:moveTo>
                    <a:cubicBezTo>
                      <a:pt x="1795991" y="337608"/>
                      <a:pt x="1623483" y="675217"/>
                      <a:pt x="1295400" y="952500"/>
                    </a:cubicBezTo>
                    <a:cubicBezTo>
                      <a:pt x="967317" y="1229783"/>
                      <a:pt x="483658" y="1446741"/>
                      <a:pt x="0" y="166370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/>
              <p:cNvSpPr/>
              <p:nvPr/>
            </p:nvSpPr>
            <p:spPr>
              <a:xfrm>
                <a:off x="1146503" y="1753476"/>
                <a:ext cx="157655" cy="15765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/>
              <p:cNvSpPr/>
              <p:nvPr/>
            </p:nvSpPr>
            <p:spPr>
              <a:xfrm>
                <a:off x="820683" y="2950779"/>
                <a:ext cx="157655" cy="15765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/>
              <p:cNvSpPr/>
              <p:nvPr/>
            </p:nvSpPr>
            <p:spPr>
              <a:xfrm>
                <a:off x="3259082" y="2825531"/>
                <a:ext cx="157655" cy="15765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608958" y="2730062"/>
                <a:ext cx="94593" cy="9371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 428"/>
              <p:cNvSpPr/>
              <p:nvPr/>
            </p:nvSpPr>
            <p:spPr>
              <a:xfrm>
                <a:off x="593417" y="2132026"/>
                <a:ext cx="307216" cy="913346"/>
              </a:xfrm>
              <a:custGeom>
                <a:avLst/>
                <a:gdLst>
                  <a:gd name="connsiteX0" fmla="*/ 1974850 w 2051050"/>
                  <a:gd name="connsiteY0" fmla="*/ 2374900 h 2374900"/>
                  <a:gd name="connsiteX1" fmla="*/ 1758950 w 2051050"/>
                  <a:gd name="connsiteY1" fmla="*/ 1955800 h 2374900"/>
                  <a:gd name="connsiteX2" fmla="*/ 222250 w 2051050"/>
                  <a:gd name="connsiteY2" fmla="*/ 711200 h 2374900"/>
                  <a:gd name="connsiteX3" fmla="*/ 425450 w 2051050"/>
                  <a:gd name="connsiteY3" fmla="*/ 0 h 2374900"/>
                  <a:gd name="connsiteX0" fmla="*/ 1752600 w 1828800"/>
                  <a:gd name="connsiteY0" fmla="*/ 1663700 h 1663700"/>
                  <a:gd name="connsiteX1" fmla="*/ 1536700 w 1828800"/>
                  <a:gd name="connsiteY1" fmla="*/ 1244600 h 1663700"/>
                  <a:gd name="connsiteX2" fmla="*/ 0 w 1828800"/>
                  <a:gd name="connsiteY2" fmla="*/ 0 h 1663700"/>
                  <a:gd name="connsiteX0" fmla="*/ 761259 w 799359"/>
                  <a:gd name="connsiteY0" fmla="*/ 2219120 h 2219120"/>
                  <a:gd name="connsiteX1" fmla="*/ 545359 w 799359"/>
                  <a:gd name="connsiteY1" fmla="*/ 1800020 h 2219120"/>
                  <a:gd name="connsiteX2" fmla="*/ 0 w 799359"/>
                  <a:gd name="connsiteY2" fmla="*/ 0 h 2219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359" h="2219120">
                    <a:moveTo>
                      <a:pt x="761259" y="2219120"/>
                    </a:moveTo>
                    <a:cubicBezTo>
                      <a:pt x="799359" y="2148211"/>
                      <a:pt x="672235" y="2169873"/>
                      <a:pt x="545359" y="1800020"/>
                    </a:cubicBezTo>
                    <a:cubicBezTo>
                      <a:pt x="418483" y="1430167"/>
                      <a:pt x="222250" y="325967"/>
                      <a:pt x="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 429"/>
              <p:cNvSpPr/>
              <p:nvPr/>
            </p:nvSpPr>
            <p:spPr>
              <a:xfrm>
                <a:off x="2166007" y="1158766"/>
                <a:ext cx="562303" cy="2338552"/>
              </a:xfrm>
              <a:custGeom>
                <a:avLst/>
                <a:gdLst>
                  <a:gd name="connsiteX0" fmla="*/ 1358900 w 1358900"/>
                  <a:gd name="connsiteY0" fmla="*/ 0 h 5651500"/>
                  <a:gd name="connsiteX1" fmla="*/ 38100 w 1358900"/>
                  <a:gd name="connsiteY1" fmla="*/ 1663700 h 5651500"/>
                  <a:gd name="connsiteX2" fmla="*/ 1130300 w 1358900"/>
                  <a:gd name="connsiteY2" fmla="*/ 5651500 h 565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8900" h="5651500">
                    <a:moveTo>
                      <a:pt x="1358900" y="0"/>
                    </a:moveTo>
                    <a:cubicBezTo>
                      <a:pt x="717550" y="360892"/>
                      <a:pt x="76200" y="721784"/>
                      <a:pt x="38100" y="1663700"/>
                    </a:cubicBezTo>
                    <a:cubicBezTo>
                      <a:pt x="0" y="2605616"/>
                      <a:pt x="565150" y="4128558"/>
                      <a:pt x="1130300" y="565150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 430"/>
              <p:cNvSpPr/>
              <p:nvPr/>
            </p:nvSpPr>
            <p:spPr>
              <a:xfrm>
                <a:off x="3337910" y="1143000"/>
                <a:ext cx="388883" cy="1713186"/>
              </a:xfrm>
              <a:custGeom>
                <a:avLst/>
                <a:gdLst>
                  <a:gd name="connsiteX0" fmla="*/ 285750 w 1225550"/>
                  <a:gd name="connsiteY0" fmla="*/ 4025900 h 4025900"/>
                  <a:gd name="connsiteX1" fmla="*/ 82550 w 1225550"/>
                  <a:gd name="connsiteY1" fmla="*/ 3378200 h 4025900"/>
                  <a:gd name="connsiteX2" fmla="*/ 781050 w 1225550"/>
                  <a:gd name="connsiteY2" fmla="*/ 1828800 h 4025900"/>
                  <a:gd name="connsiteX3" fmla="*/ 1225550 w 1225550"/>
                  <a:gd name="connsiteY3" fmla="*/ 0 h 4025900"/>
                  <a:gd name="connsiteX0" fmla="*/ 0 w 939800"/>
                  <a:gd name="connsiteY0" fmla="*/ 4025900 h 4025900"/>
                  <a:gd name="connsiteX1" fmla="*/ 495300 w 939800"/>
                  <a:gd name="connsiteY1" fmla="*/ 1828800 h 4025900"/>
                  <a:gd name="connsiteX2" fmla="*/ 939800 w 939800"/>
                  <a:gd name="connsiteY2" fmla="*/ 0 h 4025900"/>
                  <a:gd name="connsiteX0" fmla="*/ 0 w 939800"/>
                  <a:gd name="connsiteY0" fmla="*/ 4025900 h 4025900"/>
                  <a:gd name="connsiteX1" fmla="*/ 635000 w 939800"/>
                  <a:gd name="connsiteY1" fmla="*/ 2766263 h 4025900"/>
                  <a:gd name="connsiteX2" fmla="*/ 495300 w 939800"/>
                  <a:gd name="connsiteY2" fmla="*/ 1828800 h 4025900"/>
                  <a:gd name="connsiteX3" fmla="*/ 939800 w 939800"/>
                  <a:gd name="connsiteY3" fmla="*/ 0 h 402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9800" h="4025900">
                    <a:moveTo>
                      <a:pt x="0" y="4025900"/>
                    </a:moveTo>
                    <a:cubicBezTo>
                      <a:pt x="29633" y="3914756"/>
                      <a:pt x="552450" y="3132446"/>
                      <a:pt x="635000" y="2766263"/>
                    </a:cubicBezTo>
                    <a:cubicBezTo>
                      <a:pt x="717550" y="2400080"/>
                      <a:pt x="368300" y="2388639"/>
                      <a:pt x="495300" y="1828800"/>
                    </a:cubicBezTo>
                    <a:cubicBezTo>
                      <a:pt x="685800" y="1265767"/>
                      <a:pt x="812800" y="632883"/>
                      <a:pt x="93980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/>
              <p:cNvSpPr/>
              <p:nvPr/>
            </p:nvSpPr>
            <p:spPr>
              <a:xfrm>
                <a:off x="4162972" y="1689538"/>
                <a:ext cx="177674" cy="17231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 432"/>
              <p:cNvSpPr/>
              <p:nvPr/>
            </p:nvSpPr>
            <p:spPr>
              <a:xfrm>
                <a:off x="505372" y="3013841"/>
                <a:ext cx="409903" cy="567559"/>
              </a:xfrm>
              <a:custGeom>
                <a:avLst/>
                <a:gdLst>
                  <a:gd name="connsiteX0" fmla="*/ 990600 w 990600"/>
                  <a:gd name="connsiteY0" fmla="*/ 0 h 1371600"/>
                  <a:gd name="connsiteX1" fmla="*/ 787400 w 990600"/>
                  <a:gd name="connsiteY1" fmla="*/ 749300 h 1371600"/>
                  <a:gd name="connsiteX2" fmla="*/ 0 w 990600"/>
                  <a:gd name="connsiteY2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0600" h="1371600">
                    <a:moveTo>
                      <a:pt x="990600" y="0"/>
                    </a:moveTo>
                    <a:cubicBezTo>
                      <a:pt x="971550" y="260350"/>
                      <a:pt x="952500" y="520700"/>
                      <a:pt x="787400" y="749300"/>
                    </a:cubicBezTo>
                    <a:cubicBezTo>
                      <a:pt x="622300" y="977900"/>
                      <a:pt x="311150" y="1174750"/>
                      <a:pt x="0" y="137160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 433"/>
              <p:cNvSpPr/>
              <p:nvPr/>
            </p:nvSpPr>
            <p:spPr>
              <a:xfrm>
                <a:off x="3343165" y="2903483"/>
                <a:ext cx="472965" cy="541283"/>
              </a:xfrm>
              <a:custGeom>
                <a:avLst/>
                <a:gdLst>
                  <a:gd name="connsiteX0" fmla="*/ 0 w 1143000"/>
                  <a:gd name="connsiteY0" fmla="*/ 0 h 1308100"/>
                  <a:gd name="connsiteX1" fmla="*/ 762000 w 1143000"/>
                  <a:gd name="connsiteY1" fmla="*/ 596900 h 1308100"/>
                  <a:gd name="connsiteX2" fmla="*/ 1143000 w 1143000"/>
                  <a:gd name="connsiteY2" fmla="*/ 130810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0" h="1308100">
                    <a:moveTo>
                      <a:pt x="0" y="0"/>
                    </a:moveTo>
                    <a:cubicBezTo>
                      <a:pt x="285750" y="189441"/>
                      <a:pt x="571500" y="378883"/>
                      <a:pt x="762000" y="596900"/>
                    </a:cubicBezTo>
                    <a:cubicBezTo>
                      <a:pt x="952500" y="814917"/>
                      <a:pt x="1047750" y="1061508"/>
                      <a:pt x="1143000" y="130810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2144986" y="2004848"/>
                <a:ext cx="94593" cy="9371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2334172" y="2730062"/>
                <a:ext cx="94593" cy="9371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3563882" y="1689538"/>
                <a:ext cx="94593" cy="9371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 437"/>
              <p:cNvSpPr/>
              <p:nvPr/>
            </p:nvSpPr>
            <p:spPr>
              <a:xfrm>
                <a:off x="4257565" y="1389993"/>
                <a:ext cx="315310" cy="346841"/>
              </a:xfrm>
              <a:custGeom>
                <a:avLst/>
                <a:gdLst>
                  <a:gd name="connsiteX0" fmla="*/ 0 w 762000"/>
                  <a:gd name="connsiteY0" fmla="*/ 838200 h 838200"/>
                  <a:gd name="connsiteX1" fmla="*/ 254000 w 762000"/>
                  <a:gd name="connsiteY1" fmla="*/ 609600 h 838200"/>
                  <a:gd name="connsiteX2" fmla="*/ 762000 w 762000"/>
                  <a:gd name="connsiteY2" fmla="*/ 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0" h="838200">
                    <a:moveTo>
                      <a:pt x="0" y="838200"/>
                    </a:moveTo>
                    <a:cubicBezTo>
                      <a:pt x="63500" y="793750"/>
                      <a:pt x="127000" y="749300"/>
                      <a:pt x="254000" y="609600"/>
                    </a:cubicBezTo>
                    <a:cubicBezTo>
                      <a:pt x="381000" y="469900"/>
                      <a:pt x="571500" y="234950"/>
                      <a:pt x="76200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 438"/>
              <p:cNvSpPr/>
              <p:nvPr/>
            </p:nvSpPr>
            <p:spPr>
              <a:xfrm>
                <a:off x="4237420" y="1810407"/>
                <a:ext cx="382752" cy="809297"/>
              </a:xfrm>
              <a:custGeom>
                <a:avLst/>
                <a:gdLst>
                  <a:gd name="connsiteX0" fmla="*/ 23283 w 924983"/>
                  <a:gd name="connsiteY0" fmla="*/ 0 h 1955800"/>
                  <a:gd name="connsiteX1" fmla="*/ 150283 w 924983"/>
                  <a:gd name="connsiteY1" fmla="*/ 1054100 h 1955800"/>
                  <a:gd name="connsiteX2" fmla="*/ 924983 w 924983"/>
                  <a:gd name="connsiteY2" fmla="*/ 1955800 h 195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4983" h="1955800">
                    <a:moveTo>
                      <a:pt x="23283" y="0"/>
                    </a:moveTo>
                    <a:cubicBezTo>
                      <a:pt x="11641" y="364066"/>
                      <a:pt x="0" y="728133"/>
                      <a:pt x="150283" y="1054100"/>
                    </a:cubicBezTo>
                    <a:cubicBezTo>
                      <a:pt x="300566" y="1380067"/>
                      <a:pt x="612774" y="1667933"/>
                      <a:pt x="924983" y="195580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/>
              <p:cNvSpPr/>
              <p:nvPr/>
            </p:nvSpPr>
            <p:spPr>
              <a:xfrm>
                <a:off x="3860800" y="2286000"/>
                <a:ext cx="533400" cy="60960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1" name="TextBox 440"/>
            <p:cNvSpPr txBox="1"/>
            <p:nvPr/>
          </p:nvSpPr>
          <p:spPr>
            <a:xfrm>
              <a:off x="5387944" y="1272570"/>
              <a:ext cx="274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5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442" name="TextBox 441"/>
            <p:cNvSpPr txBox="1"/>
            <p:nvPr/>
          </p:nvSpPr>
          <p:spPr>
            <a:xfrm>
              <a:off x="6718864" y="2402404"/>
              <a:ext cx="274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3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5127639" y="2515167"/>
              <a:ext cx="274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3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7386587" y="1576167"/>
              <a:ext cx="274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3</a:t>
              </a:r>
              <a:endParaRPr lang="en-US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04308" y="3249637"/>
            <a:ext cx="1731738" cy="1748654"/>
            <a:chOff x="4404308" y="3249637"/>
            <a:chExt cx="1731738" cy="1748654"/>
          </a:xfrm>
        </p:grpSpPr>
        <p:grpSp>
          <p:nvGrpSpPr>
            <p:cNvPr id="153" name="Group 152"/>
            <p:cNvGrpSpPr/>
            <p:nvPr/>
          </p:nvGrpSpPr>
          <p:grpSpPr>
            <a:xfrm>
              <a:off x="4404308" y="3249637"/>
              <a:ext cx="1731738" cy="1482422"/>
              <a:chOff x="4507947" y="3847376"/>
              <a:chExt cx="1654117" cy="1415976"/>
            </a:xfrm>
          </p:grpSpPr>
          <p:sp>
            <p:nvSpPr>
              <p:cNvPr id="154" name="Freeform 153"/>
              <p:cNvSpPr/>
              <p:nvPr/>
            </p:nvSpPr>
            <p:spPr>
              <a:xfrm>
                <a:off x="4572310" y="4184812"/>
                <a:ext cx="1415976" cy="489775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7061200"/>
                  <a:gd name="connsiteY0" fmla="*/ 515290 h 2743435"/>
                  <a:gd name="connsiteX1" fmla="*/ 2387600 w 7061200"/>
                  <a:gd name="connsiteY1" fmla="*/ 1023290 h 2743435"/>
                  <a:gd name="connsiteX2" fmla="*/ 4762500 w 7061200"/>
                  <a:gd name="connsiteY2" fmla="*/ 286690 h 2743435"/>
                  <a:gd name="connsiteX3" fmla="*/ 7061200 w 7061200"/>
                  <a:gd name="connsiteY3" fmla="*/ 2743436 h 2743435"/>
                  <a:gd name="connsiteX0" fmla="*/ 0 w 7061200"/>
                  <a:gd name="connsiteY0" fmla="*/ -2 h 2228143"/>
                  <a:gd name="connsiteX1" fmla="*/ 2387600 w 7061200"/>
                  <a:gd name="connsiteY1" fmla="*/ 507998 h 2228143"/>
                  <a:gd name="connsiteX2" fmla="*/ 4762502 w 7061200"/>
                  <a:gd name="connsiteY2" fmla="*/ 942623 h 2228143"/>
                  <a:gd name="connsiteX3" fmla="*/ 7061200 w 7061200"/>
                  <a:gd name="connsiteY3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508002 h 2228147"/>
                  <a:gd name="connsiteX2" fmla="*/ 4762502 w 7061200"/>
                  <a:gd name="connsiteY2" fmla="*/ 942627 h 2228147"/>
                  <a:gd name="connsiteX3" fmla="*/ 7061200 w 7061200"/>
                  <a:gd name="connsiteY3" fmla="*/ 2228148 h 2228147"/>
                  <a:gd name="connsiteX0" fmla="*/ 0 w 7061200"/>
                  <a:gd name="connsiteY0" fmla="*/ -2 h 2228143"/>
                  <a:gd name="connsiteX1" fmla="*/ 2387599 w 7061200"/>
                  <a:gd name="connsiteY1" fmla="*/ 1093610 h 2228143"/>
                  <a:gd name="connsiteX2" fmla="*/ 4762502 w 7061200"/>
                  <a:gd name="connsiteY2" fmla="*/ 942623 h 2228143"/>
                  <a:gd name="connsiteX3" fmla="*/ 7061200 w 7061200"/>
                  <a:gd name="connsiteY3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1093614 h 2228147"/>
                  <a:gd name="connsiteX2" fmla="*/ 7061200 w 7061200"/>
                  <a:gd name="connsiteY2" fmla="*/ 2228148 h 2228147"/>
                  <a:gd name="connsiteX0" fmla="*/ 0 w 7061200"/>
                  <a:gd name="connsiteY0" fmla="*/ -2 h 2228143"/>
                  <a:gd name="connsiteX1" fmla="*/ 2387599 w 7061200"/>
                  <a:gd name="connsiteY1" fmla="*/ 1093610 h 2228143"/>
                  <a:gd name="connsiteX2" fmla="*/ 7061200 w 7061200"/>
                  <a:gd name="connsiteY2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1093614 h 2228147"/>
                  <a:gd name="connsiteX2" fmla="*/ 7061200 w 7061200"/>
                  <a:gd name="connsiteY2" fmla="*/ 2228148 h 2228147"/>
                  <a:gd name="connsiteX0" fmla="*/ 0 w 7061200"/>
                  <a:gd name="connsiteY0" fmla="*/ -2 h 2228143"/>
                  <a:gd name="connsiteX1" fmla="*/ 7061200 w 7061200"/>
                  <a:gd name="connsiteY1" fmla="*/ 2228144 h 2228143"/>
                  <a:gd name="connsiteX0" fmla="*/ 0 w 7061200"/>
                  <a:gd name="connsiteY0" fmla="*/ 2 h 2228147"/>
                  <a:gd name="connsiteX1" fmla="*/ 7061200 w 7061200"/>
                  <a:gd name="connsiteY1" fmla="*/ 2228148 h 2228147"/>
                  <a:gd name="connsiteX0" fmla="*/ 0 w 7061200"/>
                  <a:gd name="connsiteY0" fmla="*/ -2 h 2228143"/>
                  <a:gd name="connsiteX1" fmla="*/ 7061200 w 7061200"/>
                  <a:gd name="connsiteY1" fmla="*/ 2228144 h 222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1200" h="2228143">
                    <a:moveTo>
                      <a:pt x="0" y="-2"/>
                    </a:moveTo>
                    <a:cubicBezTo>
                      <a:pt x="2770986" y="567028"/>
                      <a:pt x="2813781" y="1983201"/>
                      <a:pt x="7061200" y="2228144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4572310" y="4111764"/>
                <a:ext cx="1390231" cy="194160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6804429"/>
                  <a:gd name="connsiteY0" fmla="*/ 342077 h 888177"/>
                  <a:gd name="connsiteX1" fmla="*/ 2387600 w 6804429"/>
                  <a:gd name="connsiteY1" fmla="*/ 850077 h 888177"/>
                  <a:gd name="connsiteX2" fmla="*/ 4762500 w 6804429"/>
                  <a:gd name="connsiteY2" fmla="*/ 113477 h 888177"/>
                  <a:gd name="connsiteX3" fmla="*/ 6804429 w 6804429"/>
                  <a:gd name="connsiteY3" fmla="*/ 169216 h 888177"/>
                  <a:gd name="connsiteX0" fmla="*/ 0 w 6932814"/>
                  <a:gd name="connsiteY0" fmla="*/ 337197 h 883297"/>
                  <a:gd name="connsiteX1" fmla="*/ 2387600 w 6932814"/>
                  <a:gd name="connsiteY1" fmla="*/ 845197 h 883297"/>
                  <a:gd name="connsiteX2" fmla="*/ 4762500 w 6932814"/>
                  <a:gd name="connsiteY2" fmla="*/ 108597 h 883297"/>
                  <a:gd name="connsiteX3" fmla="*/ 6932814 w 6932814"/>
                  <a:gd name="connsiteY3" fmla="*/ 193617 h 883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2814" h="883297">
                    <a:moveTo>
                      <a:pt x="0" y="337197"/>
                    </a:moveTo>
                    <a:cubicBezTo>
                      <a:pt x="796925" y="610247"/>
                      <a:pt x="1593850" y="883297"/>
                      <a:pt x="2387600" y="845197"/>
                    </a:cubicBezTo>
                    <a:cubicBezTo>
                      <a:pt x="3181350" y="807097"/>
                      <a:pt x="4004964" y="217194"/>
                      <a:pt x="4762500" y="108597"/>
                    </a:cubicBezTo>
                    <a:cubicBezTo>
                      <a:pt x="5520036" y="0"/>
                      <a:pt x="6932814" y="193617"/>
                      <a:pt x="6932814" y="193617"/>
                    </a:cubicBezTo>
                  </a:path>
                </a:pathLst>
              </a:custGeom>
              <a:ln w="63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>
                <a:off x="4623800" y="4627737"/>
                <a:ext cx="1493211" cy="197378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6884670"/>
                  <a:gd name="connsiteY0" fmla="*/ 390880 h 888177"/>
                  <a:gd name="connsiteX1" fmla="*/ 2211070 w 6884670"/>
                  <a:gd name="connsiteY1" fmla="*/ 840317 h 888177"/>
                  <a:gd name="connsiteX2" fmla="*/ 4585970 w 6884670"/>
                  <a:gd name="connsiteY2" fmla="*/ 103717 h 888177"/>
                  <a:gd name="connsiteX3" fmla="*/ 6884670 w 6884670"/>
                  <a:gd name="connsiteY3" fmla="*/ 218017 h 888177"/>
                  <a:gd name="connsiteX0" fmla="*/ 0 w 6708140"/>
                  <a:gd name="connsiteY0" fmla="*/ 420161 h 893057"/>
                  <a:gd name="connsiteX1" fmla="*/ 2034540 w 6708140"/>
                  <a:gd name="connsiteY1" fmla="*/ 840317 h 893057"/>
                  <a:gd name="connsiteX2" fmla="*/ 4409440 w 6708140"/>
                  <a:gd name="connsiteY2" fmla="*/ 103717 h 893057"/>
                  <a:gd name="connsiteX3" fmla="*/ 6708140 w 6708140"/>
                  <a:gd name="connsiteY3" fmla="*/ 218017 h 893057"/>
                  <a:gd name="connsiteX0" fmla="*/ 0 w 6825827"/>
                  <a:gd name="connsiteY0" fmla="*/ 449441 h 897937"/>
                  <a:gd name="connsiteX1" fmla="*/ 2152227 w 6825827"/>
                  <a:gd name="connsiteY1" fmla="*/ 840317 h 897937"/>
                  <a:gd name="connsiteX2" fmla="*/ 4527127 w 6825827"/>
                  <a:gd name="connsiteY2" fmla="*/ 103717 h 897937"/>
                  <a:gd name="connsiteX3" fmla="*/ 6825827 w 6825827"/>
                  <a:gd name="connsiteY3" fmla="*/ 218017 h 89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5827" h="897937">
                    <a:moveTo>
                      <a:pt x="0" y="449441"/>
                    </a:moveTo>
                    <a:cubicBezTo>
                      <a:pt x="796925" y="722491"/>
                      <a:pt x="1397706" y="897938"/>
                      <a:pt x="2152227" y="840317"/>
                    </a:cubicBezTo>
                    <a:cubicBezTo>
                      <a:pt x="2906748" y="782696"/>
                      <a:pt x="3748194" y="207434"/>
                      <a:pt x="4527127" y="103717"/>
                    </a:cubicBezTo>
                    <a:cubicBezTo>
                      <a:pt x="5306060" y="0"/>
                      <a:pt x="6825827" y="218017"/>
                      <a:pt x="6825827" y="218017"/>
                    </a:cubicBezTo>
                  </a:path>
                </a:pathLst>
              </a:custGeom>
              <a:ln w="63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7" name="Group 156"/>
              <p:cNvGrpSpPr/>
              <p:nvPr/>
            </p:nvGrpSpPr>
            <p:grpSpPr>
              <a:xfrm rot="20706295">
                <a:off x="5310254" y="49269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/>
              <p:cNvGrpSpPr/>
              <p:nvPr/>
            </p:nvGrpSpPr>
            <p:grpSpPr>
              <a:xfrm rot="21177724">
                <a:off x="5632066" y="49269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 rot="462573">
                <a:off x="4656974" y="49269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/>
              <p:cNvGrpSpPr/>
              <p:nvPr/>
            </p:nvGrpSpPr>
            <p:grpSpPr>
              <a:xfrm rot="21107213">
                <a:off x="4978787" y="49269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 rot="20483821">
                <a:off x="5310254" y="4605091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5632066" y="4605091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 rot="830885">
                <a:off x="4656974" y="4605091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 rot="20965956">
                <a:off x="4978787" y="4605091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 rot="20698992">
                <a:off x="5310254" y="4283278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 rot="359788">
                <a:off x="5632066" y="4283278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 rot="713712">
                <a:off x="4656974" y="4283278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 rot="21395711">
                <a:off x="4978787" y="4283278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/>
            </p:nvGrpSpPr>
            <p:grpSpPr>
              <a:xfrm rot="20917671">
                <a:off x="5310254" y="38971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/>
            </p:nvGrpSpPr>
            <p:grpSpPr>
              <a:xfrm rot="357769">
                <a:off x="5632066" y="38971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/>
            </p:nvGrpSpPr>
            <p:grpSpPr>
              <a:xfrm rot="616154">
                <a:off x="4656974" y="38971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 rot="20621913">
                <a:off x="4978787" y="3897103"/>
                <a:ext cx="193088" cy="193088"/>
                <a:chOff x="762000" y="2134394"/>
                <a:chExt cx="304800" cy="304006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762000" y="2286000"/>
                  <a:ext cx="304800" cy="15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rot="5400000">
                  <a:off x="762794" y="2286000"/>
                  <a:ext cx="304006" cy="79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3" name="Freeform 172"/>
              <p:cNvSpPr/>
              <p:nvPr/>
            </p:nvSpPr>
            <p:spPr>
              <a:xfrm>
                <a:off x="4507947" y="4047401"/>
                <a:ext cx="64363" cy="137408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6804429"/>
                  <a:gd name="connsiteY0" fmla="*/ 342077 h 888177"/>
                  <a:gd name="connsiteX1" fmla="*/ 2387600 w 6804429"/>
                  <a:gd name="connsiteY1" fmla="*/ 850077 h 888177"/>
                  <a:gd name="connsiteX2" fmla="*/ 4762500 w 6804429"/>
                  <a:gd name="connsiteY2" fmla="*/ 113477 h 888177"/>
                  <a:gd name="connsiteX3" fmla="*/ 6804429 w 6804429"/>
                  <a:gd name="connsiteY3" fmla="*/ 169216 h 888177"/>
                  <a:gd name="connsiteX0" fmla="*/ 0 w 6932814"/>
                  <a:gd name="connsiteY0" fmla="*/ 337197 h 883297"/>
                  <a:gd name="connsiteX1" fmla="*/ 2387600 w 6932814"/>
                  <a:gd name="connsiteY1" fmla="*/ 845197 h 883297"/>
                  <a:gd name="connsiteX2" fmla="*/ 4762500 w 6932814"/>
                  <a:gd name="connsiteY2" fmla="*/ 108597 h 883297"/>
                  <a:gd name="connsiteX3" fmla="*/ 6932814 w 6932814"/>
                  <a:gd name="connsiteY3" fmla="*/ 193617 h 883297"/>
                  <a:gd name="connsiteX0" fmla="*/ 0 w 6932814"/>
                  <a:gd name="connsiteY0" fmla="*/ 1226961 h 1773061"/>
                  <a:gd name="connsiteX1" fmla="*/ 2387600 w 6932814"/>
                  <a:gd name="connsiteY1" fmla="*/ 1734961 h 1773061"/>
                  <a:gd name="connsiteX2" fmla="*/ 4762500 w 6932814"/>
                  <a:gd name="connsiteY2" fmla="*/ 998361 h 1773061"/>
                  <a:gd name="connsiteX3" fmla="*/ 6932814 w 6932814"/>
                  <a:gd name="connsiteY3" fmla="*/ 1083381 h 1773061"/>
                  <a:gd name="connsiteX0" fmla="*/ 0 w 4762502"/>
                  <a:gd name="connsiteY0" fmla="*/ 228601 h 774701"/>
                  <a:gd name="connsiteX1" fmla="*/ 2387600 w 4762502"/>
                  <a:gd name="connsiteY1" fmla="*/ 736601 h 774701"/>
                  <a:gd name="connsiteX2" fmla="*/ 4762500 w 4762502"/>
                  <a:gd name="connsiteY2" fmla="*/ 1 h 774701"/>
                  <a:gd name="connsiteX0" fmla="*/ 0 w 2387599"/>
                  <a:gd name="connsiteY0" fmla="*/ 1 h 546101"/>
                  <a:gd name="connsiteX1" fmla="*/ 2387600 w 2387599"/>
                  <a:gd name="connsiteY1" fmla="*/ 508001 h 546101"/>
                  <a:gd name="connsiteX0" fmla="*/ 2257714 w 3054639"/>
                  <a:gd name="connsiteY0" fmla="*/ 1541636 h 1814685"/>
                  <a:gd name="connsiteX1" fmla="*/ 793749 w 3054639"/>
                  <a:gd name="connsiteY1" fmla="*/ 0 h 1814685"/>
                  <a:gd name="connsiteX0" fmla="*/ 1463965 w 2260890"/>
                  <a:gd name="connsiteY0" fmla="*/ 1541636 h 1814685"/>
                  <a:gd name="connsiteX1" fmla="*/ 0 w 2260890"/>
                  <a:gd name="connsiteY1" fmla="*/ 0 h 1814685"/>
                  <a:gd name="connsiteX0" fmla="*/ 822038 w 1618963"/>
                  <a:gd name="connsiteY0" fmla="*/ 956024 h 1229075"/>
                  <a:gd name="connsiteX1" fmla="*/ 0 w 1618963"/>
                  <a:gd name="connsiteY1" fmla="*/ 0 h 1229075"/>
                  <a:gd name="connsiteX0" fmla="*/ 822038 w 822038"/>
                  <a:gd name="connsiteY0" fmla="*/ 956024 h 956025"/>
                  <a:gd name="connsiteX1" fmla="*/ 0 w 822038"/>
                  <a:gd name="connsiteY1" fmla="*/ 0 h 956025"/>
                  <a:gd name="connsiteX0" fmla="*/ 1143002 w 1143002"/>
                  <a:gd name="connsiteY0" fmla="*/ 956024 h 956025"/>
                  <a:gd name="connsiteX1" fmla="*/ 0 w 1143002"/>
                  <a:gd name="connsiteY1" fmla="*/ 0 h 9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2" h="956025">
                    <a:moveTo>
                      <a:pt x="1143002" y="956024"/>
                    </a:moveTo>
                    <a:cubicBezTo>
                      <a:pt x="752361" y="584903"/>
                      <a:pt x="554298" y="301624"/>
                      <a:pt x="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 173"/>
              <p:cNvSpPr/>
              <p:nvPr/>
            </p:nvSpPr>
            <p:spPr>
              <a:xfrm flipV="1">
                <a:off x="4507947" y="4240489"/>
                <a:ext cx="64363" cy="128725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6804429"/>
                  <a:gd name="connsiteY0" fmla="*/ 342077 h 888177"/>
                  <a:gd name="connsiteX1" fmla="*/ 2387600 w 6804429"/>
                  <a:gd name="connsiteY1" fmla="*/ 850077 h 888177"/>
                  <a:gd name="connsiteX2" fmla="*/ 4762500 w 6804429"/>
                  <a:gd name="connsiteY2" fmla="*/ 113477 h 888177"/>
                  <a:gd name="connsiteX3" fmla="*/ 6804429 w 6804429"/>
                  <a:gd name="connsiteY3" fmla="*/ 169216 h 888177"/>
                  <a:gd name="connsiteX0" fmla="*/ 0 w 6932814"/>
                  <a:gd name="connsiteY0" fmla="*/ 337197 h 883297"/>
                  <a:gd name="connsiteX1" fmla="*/ 2387600 w 6932814"/>
                  <a:gd name="connsiteY1" fmla="*/ 845197 h 883297"/>
                  <a:gd name="connsiteX2" fmla="*/ 4762500 w 6932814"/>
                  <a:gd name="connsiteY2" fmla="*/ 108597 h 883297"/>
                  <a:gd name="connsiteX3" fmla="*/ 6932814 w 6932814"/>
                  <a:gd name="connsiteY3" fmla="*/ 193617 h 883297"/>
                  <a:gd name="connsiteX0" fmla="*/ 0 w 6932814"/>
                  <a:gd name="connsiteY0" fmla="*/ 1226961 h 1773061"/>
                  <a:gd name="connsiteX1" fmla="*/ 2387600 w 6932814"/>
                  <a:gd name="connsiteY1" fmla="*/ 1734961 h 1773061"/>
                  <a:gd name="connsiteX2" fmla="*/ 4762500 w 6932814"/>
                  <a:gd name="connsiteY2" fmla="*/ 998361 h 1773061"/>
                  <a:gd name="connsiteX3" fmla="*/ 6932814 w 6932814"/>
                  <a:gd name="connsiteY3" fmla="*/ 1083381 h 1773061"/>
                  <a:gd name="connsiteX0" fmla="*/ 0 w 4762502"/>
                  <a:gd name="connsiteY0" fmla="*/ 228601 h 774701"/>
                  <a:gd name="connsiteX1" fmla="*/ 2387600 w 4762502"/>
                  <a:gd name="connsiteY1" fmla="*/ 736601 h 774701"/>
                  <a:gd name="connsiteX2" fmla="*/ 4762500 w 4762502"/>
                  <a:gd name="connsiteY2" fmla="*/ 1 h 774701"/>
                  <a:gd name="connsiteX0" fmla="*/ 0 w 2387599"/>
                  <a:gd name="connsiteY0" fmla="*/ 1 h 546101"/>
                  <a:gd name="connsiteX1" fmla="*/ 2387600 w 2387599"/>
                  <a:gd name="connsiteY1" fmla="*/ 508001 h 546101"/>
                  <a:gd name="connsiteX0" fmla="*/ 2257714 w 3054639"/>
                  <a:gd name="connsiteY0" fmla="*/ 1541636 h 1814685"/>
                  <a:gd name="connsiteX1" fmla="*/ 793749 w 3054639"/>
                  <a:gd name="connsiteY1" fmla="*/ 0 h 1814685"/>
                  <a:gd name="connsiteX0" fmla="*/ 1463965 w 2260890"/>
                  <a:gd name="connsiteY0" fmla="*/ 1541636 h 1814685"/>
                  <a:gd name="connsiteX1" fmla="*/ 0 w 2260890"/>
                  <a:gd name="connsiteY1" fmla="*/ 0 h 1814685"/>
                  <a:gd name="connsiteX0" fmla="*/ 822038 w 1618963"/>
                  <a:gd name="connsiteY0" fmla="*/ 956024 h 1229075"/>
                  <a:gd name="connsiteX1" fmla="*/ 0 w 1618963"/>
                  <a:gd name="connsiteY1" fmla="*/ 0 h 1229075"/>
                  <a:gd name="connsiteX0" fmla="*/ 822038 w 822038"/>
                  <a:gd name="connsiteY0" fmla="*/ 956024 h 956025"/>
                  <a:gd name="connsiteX1" fmla="*/ 0 w 822038"/>
                  <a:gd name="connsiteY1" fmla="*/ 0 h 956025"/>
                  <a:gd name="connsiteX0" fmla="*/ 1143002 w 1143002"/>
                  <a:gd name="connsiteY0" fmla="*/ 956024 h 956025"/>
                  <a:gd name="connsiteX1" fmla="*/ 0 w 1143002"/>
                  <a:gd name="connsiteY1" fmla="*/ 0 h 9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2" h="956025">
                    <a:moveTo>
                      <a:pt x="1143002" y="956024"/>
                    </a:moveTo>
                    <a:cubicBezTo>
                      <a:pt x="752361" y="584903"/>
                      <a:pt x="554298" y="301624"/>
                      <a:pt x="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4507947" y="4111764"/>
                <a:ext cx="193088" cy="193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  <p:sp>
            <p:nvSpPr>
              <p:cNvPr id="176" name="Freeform 175"/>
              <p:cNvSpPr/>
              <p:nvPr/>
            </p:nvSpPr>
            <p:spPr>
              <a:xfrm>
                <a:off x="6046211" y="4691027"/>
                <a:ext cx="64363" cy="137408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6804429"/>
                  <a:gd name="connsiteY0" fmla="*/ 342077 h 888177"/>
                  <a:gd name="connsiteX1" fmla="*/ 2387600 w 6804429"/>
                  <a:gd name="connsiteY1" fmla="*/ 850077 h 888177"/>
                  <a:gd name="connsiteX2" fmla="*/ 4762500 w 6804429"/>
                  <a:gd name="connsiteY2" fmla="*/ 113477 h 888177"/>
                  <a:gd name="connsiteX3" fmla="*/ 6804429 w 6804429"/>
                  <a:gd name="connsiteY3" fmla="*/ 169216 h 888177"/>
                  <a:gd name="connsiteX0" fmla="*/ 0 w 6932814"/>
                  <a:gd name="connsiteY0" fmla="*/ 337197 h 883297"/>
                  <a:gd name="connsiteX1" fmla="*/ 2387600 w 6932814"/>
                  <a:gd name="connsiteY1" fmla="*/ 845197 h 883297"/>
                  <a:gd name="connsiteX2" fmla="*/ 4762500 w 6932814"/>
                  <a:gd name="connsiteY2" fmla="*/ 108597 h 883297"/>
                  <a:gd name="connsiteX3" fmla="*/ 6932814 w 6932814"/>
                  <a:gd name="connsiteY3" fmla="*/ 193617 h 883297"/>
                  <a:gd name="connsiteX0" fmla="*/ 0 w 6932814"/>
                  <a:gd name="connsiteY0" fmla="*/ 1226961 h 1773061"/>
                  <a:gd name="connsiteX1" fmla="*/ 2387600 w 6932814"/>
                  <a:gd name="connsiteY1" fmla="*/ 1734961 h 1773061"/>
                  <a:gd name="connsiteX2" fmla="*/ 4762500 w 6932814"/>
                  <a:gd name="connsiteY2" fmla="*/ 998361 h 1773061"/>
                  <a:gd name="connsiteX3" fmla="*/ 6932814 w 6932814"/>
                  <a:gd name="connsiteY3" fmla="*/ 1083381 h 1773061"/>
                  <a:gd name="connsiteX0" fmla="*/ 0 w 4762502"/>
                  <a:gd name="connsiteY0" fmla="*/ 228601 h 774701"/>
                  <a:gd name="connsiteX1" fmla="*/ 2387600 w 4762502"/>
                  <a:gd name="connsiteY1" fmla="*/ 736601 h 774701"/>
                  <a:gd name="connsiteX2" fmla="*/ 4762500 w 4762502"/>
                  <a:gd name="connsiteY2" fmla="*/ 1 h 774701"/>
                  <a:gd name="connsiteX0" fmla="*/ 0 w 2387599"/>
                  <a:gd name="connsiteY0" fmla="*/ 1 h 546101"/>
                  <a:gd name="connsiteX1" fmla="*/ 2387600 w 2387599"/>
                  <a:gd name="connsiteY1" fmla="*/ 508001 h 546101"/>
                  <a:gd name="connsiteX0" fmla="*/ 2257714 w 3054639"/>
                  <a:gd name="connsiteY0" fmla="*/ 1541636 h 1814685"/>
                  <a:gd name="connsiteX1" fmla="*/ 793749 w 3054639"/>
                  <a:gd name="connsiteY1" fmla="*/ 0 h 1814685"/>
                  <a:gd name="connsiteX0" fmla="*/ 1463965 w 2260890"/>
                  <a:gd name="connsiteY0" fmla="*/ 1541636 h 1814685"/>
                  <a:gd name="connsiteX1" fmla="*/ 0 w 2260890"/>
                  <a:gd name="connsiteY1" fmla="*/ 0 h 1814685"/>
                  <a:gd name="connsiteX0" fmla="*/ 822038 w 1618963"/>
                  <a:gd name="connsiteY0" fmla="*/ 956024 h 1229075"/>
                  <a:gd name="connsiteX1" fmla="*/ 0 w 1618963"/>
                  <a:gd name="connsiteY1" fmla="*/ 0 h 1229075"/>
                  <a:gd name="connsiteX0" fmla="*/ 822038 w 822038"/>
                  <a:gd name="connsiteY0" fmla="*/ 956024 h 956025"/>
                  <a:gd name="connsiteX1" fmla="*/ 0 w 822038"/>
                  <a:gd name="connsiteY1" fmla="*/ 0 h 956025"/>
                  <a:gd name="connsiteX0" fmla="*/ 1143002 w 1143002"/>
                  <a:gd name="connsiteY0" fmla="*/ 956024 h 956025"/>
                  <a:gd name="connsiteX1" fmla="*/ 0 w 1143002"/>
                  <a:gd name="connsiteY1" fmla="*/ 0 h 9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2" h="956025">
                    <a:moveTo>
                      <a:pt x="1143002" y="956024"/>
                    </a:moveTo>
                    <a:cubicBezTo>
                      <a:pt x="752361" y="584903"/>
                      <a:pt x="554298" y="301624"/>
                      <a:pt x="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 flipV="1">
                <a:off x="6046211" y="4523684"/>
                <a:ext cx="115853" cy="102980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6804429"/>
                  <a:gd name="connsiteY0" fmla="*/ 342077 h 888177"/>
                  <a:gd name="connsiteX1" fmla="*/ 2387600 w 6804429"/>
                  <a:gd name="connsiteY1" fmla="*/ 850077 h 888177"/>
                  <a:gd name="connsiteX2" fmla="*/ 4762500 w 6804429"/>
                  <a:gd name="connsiteY2" fmla="*/ 113477 h 888177"/>
                  <a:gd name="connsiteX3" fmla="*/ 6804429 w 6804429"/>
                  <a:gd name="connsiteY3" fmla="*/ 169216 h 888177"/>
                  <a:gd name="connsiteX0" fmla="*/ 0 w 6932814"/>
                  <a:gd name="connsiteY0" fmla="*/ 337197 h 883297"/>
                  <a:gd name="connsiteX1" fmla="*/ 2387600 w 6932814"/>
                  <a:gd name="connsiteY1" fmla="*/ 845197 h 883297"/>
                  <a:gd name="connsiteX2" fmla="*/ 4762500 w 6932814"/>
                  <a:gd name="connsiteY2" fmla="*/ 108597 h 883297"/>
                  <a:gd name="connsiteX3" fmla="*/ 6932814 w 6932814"/>
                  <a:gd name="connsiteY3" fmla="*/ 193617 h 883297"/>
                  <a:gd name="connsiteX0" fmla="*/ 0 w 6932814"/>
                  <a:gd name="connsiteY0" fmla="*/ 1226961 h 1773061"/>
                  <a:gd name="connsiteX1" fmla="*/ 2387600 w 6932814"/>
                  <a:gd name="connsiteY1" fmla="*/ 1734961 h 1773061"/>
                  <a:gd name="connsiteX2" fmla="*/ 4762500 w 6932814"/>
                  <a:gd name="connsiteY2" fmla="*/ 998361 h 1773061"/>
                  <a:gd name="connsiteX3" fmla="*/ 6932814 w 6932814"/>
                  <a:gd name="connsiteY3" fmla="*/ 1083381 h 1773061"/>
                  <a:gd name="connsiteX0" fmla="*/ 0 w 4762502"/>
                  <a:gd name="connsiteY0" fmla="*/ 228601 h 774701"/>
                  <a:gd name="connsiteX1" fmla="*/ 2387600 w 4762502"/>
                  <a:gd name="connsiteY1" fmla="*/ 736601 h 774701"/>
                  <a:gd name="connsiteX2" fmla="*/ 4762500 w 4762502"/>
                  <a:gd name="connsiteY2" fmla="*/ 1 h 774701"/>
                  <a:gd name="connsiteX0" fmla="*/ 0 w 2387599"/>
                  <a:gd name="connsiteY0" fmla="*/ 1 h 546101"/>
                  <a:gd name="connsiteX1" fmla="*/ 2387600 w 2387599"/>
                  <a:gd name="connsiteY1" fmla="*/ 508001 h 546101"/>
                  <a:gd name="connsiteX0" fmla="*/ 2257714 w 3054639"/>
                  <a:gd name="connsiteY0" fmla="*/ 1541636 h 1814685"/>
                  <a:gd name="connsiteX1" fmla="*/ 793749 w 3054639"/>
                  <a:gd name="connsiteY1" fmla="*/ 0 h 1814685"/>
                  <a:gd name="connsiteX0" fmla="*/ 1463965 w 2260890"/>
                  <a:gd name="connsiteY0" fmla="*/ 1541636 h 1814685"/>
                  <a:gd name="connsiteX1" fmla="*/ 0 w 2260890"/>
                  <a:gd name="connsiteY1" fmla="*/ 0 h 1814685"/>
                  <a:gd name="connsiteX0" fmla="*/ 822038 w 1618963"/>
                  <a:gd name="connsiteY0" fmla="*/ 956024 h 1229075"/>
                  <a:gd name="connsiteX1" fmla="*/ 0 w 1618963"/>
                  <a:gd name="connsiteY1" fmla="*/ 0 h 1229075"/>
                  <a:gd name="connsiteX0" fmla="*/ 822038 w 822038"/>
                  <a:gd name="connsiteY0" fmla="*/ 956024 h 956025"/>
                  <a:gd name="connsiteX1" fmla="*/ 0 w 822038"/>
                  <a:gd name="connsiteY1" fmla="*/ 0 h 956025"/>
                  <a:gd name="connsiteX0" fmla="*/ 1143002 w 1143002"/>
                  <a:gd name="connsiteY0" fmla="*/ 956024 h 956025"/>
                  <a:gd name="connsiteX1" fmla="*/ 0 w 1143002"/>
                  <a:gd name="connsiteY1" fmla="*/ 0 h 956025"/>
                  <a:gd name="connsiteX0" fmla="*/ 2057404 w 2057404"/>
                  <a:gd name="connsiteY0" fmla="*/ 764820 h 764820"/>
                  <a:gd name="connsiteX1" fmla="*/ 0 w 2057404"/>
                  <a:gd name="connsiteY1" fmla="*/ 0 h 764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7404" h="764820">
                    <a:moveTo>
                      <a:pt x="2057404" y="764820"/>
                    </a:moveTo>
                    <a:cubicBezTo>
                      <a:pt x="1666763" y="393699"/>
                      <a:pt x="554298" y="301624"/>
                      <a:pt x="0" y="0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923923" y="4562302"/>
                <a:ext cx="193088" cy="193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B</a:t>
                </a:r>
                <a:endParaRPr lang="en-US" sz="1200" dirty="0"/>
              </a:p>
            </p:txBody>
          </p:sp>
          <p:sp>
            <p:nvSpPr>
              <p:cNvPr id="179" name="Freeform 178"/>
              <p:cNvSpPr/>
              <p:nvPr/>
            </p:nvSpPr>
            <p:spPr>
              <a:xfrm rot="4368931">
                <a:off x="4617766" y="4310476"/>
                <a:ext cx="1415976" cy="489775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7061200"/>
                  <a:gd name="connsiteY0" fmla="*/ 515290 h 2743435"/>
                  <a:gd name="connsiteX1" fmla="*/ 2387600 w 7061200"/>
                  <a:gd name="connsiteY1" fmla="*/ 1023290 h 2743435"/>
                  <a:gd name="connsiteX2" fmla="*/ 4762500 w 7061200"/>
                  <a:gd name="connsiteY2" fmla="*/ 286690 h 2743435"/>
                  <a:gd name="connsiteX3" fmla="*/ 7061200 w 7061200"/>
                  <a:gd name="connsiteY3" fmla="*/ 2743436 h 2743435"/>
                  <a:gd name="connsiteX0" fmla="*/ 0 w 7061200"/>
                  <a:gd name="connsiteY0" fmla="*/ -2 h 2228143"/>
                  <a:gd name="connsiteX1" fmla="*/ 2387600 w 7061200"/>
                  <a:gd name="connsiteY1" fmla="*/ 507998 h 2228143"/>
                  <a:gd name="connsiteX2" fmla="*/ 4762502 w 7061200"/>
                  <a:gd name="connsiteY2" fmla="*/ 942623 h 2228143"/>
                  <a:gd name="connsiteX3" fmla="*/ 7061200 w 7061200"/>
                  <a:gd name="connsiteY3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508002 h 2228147"/>
                  <a:gd name="connsiteX2" fmla="*/ 4762502 w 7061200"/>
                  <a:gd name="connsiteY2" fmla="*/ 942627 h 2228147"/>
                  <a:gd name="connsiteX3" fmla="*/ 7061200 w 7061200"/>
                  <a:gd name="connsiteY3" fmla="*/ 2228148 h 2228147"/>
                  <a:gd name="connsiteX0" fmla="*/ 0 w 7061200"/>
                  <a:gd name="connsiteY0" fmla="*/ -2 h 2228143"/>
                  <a:gd name="connsiteX1" fmla="*/ 2387599 w 7061200"/>
                  <a:gd name="connsiteY1" fmla="*/ 1093610 h 2228143"/>
                  <a:gd name="connsiteX2" fmla="*/ 4762502 w 7061200"/>
                  <a:gd name="connsiteY2" fmla="*/ 942623 h 2228143"/>
                  <a:gd name="connsiteX3" fmla="*/ 7061200 w 7061200"/>
                  <a:gd name="connsiteY3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1093614 h 2228147"/>
                  <a:gd name="connsiteX2" fmla="*/ 7061200 w 7061200"/>
                  <a:gd name="connsiteY2" fmla="*/ 2228148 h 2228147"/>
                  <a:gd name="connsiteX0" fmla="*/ 0 w 7061200"/>
                  <a:gd name="connsiteY0" fmla="*/ -2 h 2228143"/>
                  <a:gd name="connsiteX1" fmla="*/ 2387599 w 7061200"/>
                  <a:gd name="connsiteY1" fmla="*/ 1093610 h 2228143"/>
                  <a:gd name="connsiteX2" fmla="*/ 7061200 w 7061200"/>
                  <a:gd name="connsiteY2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1093614 h 2228147"/>
                  <a:gd name="connsiteX2" fmla="*/ 7061200 w 7061200"/>
                  <a:gd name="connsiteY2" fmla="*/ 2228148 h 2228147"/>
                  <a:gd name="connsiteX0" fmla="*/ 0 w 7061200"/>
                  <a:gd name="connsiteY0" fmla="*/ -2 h 2228143"/>
                  <a:gd name="connsiteX1" fmla="*/ 7061200 w 7061200"/>
                  <a:gd name="connsiteY1" fmla="*/ 2228144 h 2228143"/>
                  <a:gd name="connsiteX0" fmla="*/ 0 w 7061200"/>
                  <a:gd name="connsiteY0" fmla="*/ 2 h 2228147"/>
                  <a:gd name="connsiteX1" fmla="*/ 7061200 w 7061200"/>
                  <a:gd name="connsiteY1" fmla="*/ 2228148 h 2228147"/>
                  <a:gd name="connsiteX0" fmla="*/ 0 w 7061200"/>
                  <a:gd name="connsiteY0" fmla="*/ -2 h 2228143"/>
                  <a:gd name="connsiteX1" fmla="*/ 7061200 w 7061200"/>
                  <a:gd name="connsiteY1" fmla="*/ 2228144 h 222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1200" h="2228143">
                    <a:moveTo>
                      <a:pt x="0" y="-2"/>
                    </a:moveTo>
                    <a:cubicBezTo>
                      <a:pt x="2770986" y="567028"/>
                      <a:pt x="2813781" y="1983201"/>
                      <a:pt x="7061200" y="2228144"/>
                    </a:cubicBez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5138067" y="4387753"/>
                <a:ext cx="223873" cy="23789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 flipH="1">
              <a:off x="4658452" y="4752070"/>
              <a:ext cx="11754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O</a:t>
              </a:r>
              <a:r>
                <a:rPr lang="en-US" sz="1000" dirty="0" smtClean="0">
                  <a:solidFill>
                    <a:srgbClr val="0070C0"/>
                  </a:solidFill>
                </a:rPr>
                <a:t>rthogonal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7282" y="3392008"/>
            <a:ext cx="1731737" cy="1610677"/>
            <a:chOff x="6587282" y="3392008"/>
            <a:chExt cx="1731737" cy="1610677"/>
          </a:xfrm>
        </p:grpSpPr>
        <p:grpSp>
          <p:nvGrpSpPr>
            <p:cNvPr id="213" name="Group 212"/>
            <p:cNvGrpSpPr/>
            <p:nvPr/>
          </p:nvGrpSpPr>
          <p:grpSpPr>
            <a:xfrm>
              <a:off x="6587282" y="3392008"/>
              <a:ext cx="1731737" cy="1280273"/>
              <a:chOff x="7030323" y="3971132"/>
              <a:chExt cx="1654117" cy="1222888"/>
            </a:xfrm>
          </p:grpSpPr>
          <p:grpSp>
            <p:nvGrpSpPr>
              <p:cNvPr id="214" name="Group 213"/>
              <p:cNvGrpSpPr/>
              <p:nvPr/>
            </p:nvGrpSpPr>
            <p:grpSpPr>
              <a:xfrm>
                <a:off x="7030323" y="3971132"/>
                <a:ext cx="1654117" cy="1222888"/>
                <a:chOff x="6939000" y="1900339"/>
                <a:chExt cx="1958340" cy="1447800"/>
              </a:xfrm>
            </p:grpSpPr>
            <p:sp>
              <p:nvSpPr>
                <p:cNvPr id="216" name="Freeform 215"/>
                <p:cNvSpPr/>
                <p:nvPr/>
              </p:nvSpPr>
              <p:spPr>
                <a:xfrm>
                  <a:off x="7015200" y="2240963"/>
                  <a:ext cx="1676400" cy="579854"/>
                </a:xfrm>
                <a:custGeom>
                  <a:avLst/>
                  <a:gdLst>
                    <a:gd name="connsiteX0" fmla="*/ 0 w 7061200"/>
                    <a:gd name="connsiteY0" fmla="*/ 332317 h 878417"/>
                    <a:gd name="connsiteX1" fmla="*/ 2387600 w 7061200"/>
                    <a:gd name="connsiteY1" fmla="*/ 840317 h 878417"/>
                    <a:gd name="connsiteX2" fmla="*/ 4762500 w 7061200"/>
                    <a:gd name="connsiteY2" fmla="*/ 103717 h 878417"/>
                    <a:gd name="connsiteX3" fmla="*/ 7061200 w 7061200"/>
                    <a:gd name="connsiteY3" fmla="*/ 218017 h 878417"/>
                    <a:gd name="connsiteX0" fmla="*/ 0 w 7061200"/>
                    <a:gd name="connsiteY0" fmla="*/ 515290 h 2743435"/>
                    <a:gd name="connsiteX1" fmla="*/ 2387600 w 7061200"/>
                    <a:gd name="connsiteY1" fmla="*/ 1023290 h 2743435"/>
                    <a:gd name="connsiteX2" fmla="*/ 4762500 w 7061200"/>
                    <a:gd name="connsiteY2" fmla="*/ 286690 h 2743435"/>
                    <a:gd name="connsiteX3" fmla="*/ 7061200 w 7061200"/>
                    <a:gd name="connsiteY3" fmla="*/ 2743436 h 2743435"/>
                    <a:gd name="connsiteX0" fmla="*/ 0 w 7061200"/>
                    <a:gd name="connsiteY0" fmla="*/ -2 h 2228143"/>
                    <a:gd name="connsiteX1" fmla="*/ 2387600 w 7061200"/>
                    <a:gd name="connsiteY1" fmla="*/ 507998 h 2228143"/>
                    <a:gd name="connsiteX2" fmla="*/ 4762502 w 7061200"/>
                    <a:gd name="connsiteY2" fmla="*/ 942623 h 2228143"/>
                    <a:gd name="connsiteX3" fmla="*/ 7061200 w 7061200"/>
                    <a:gd name="connsiteY3" fmla="*/ 2228144 h 2228143"/>
                    <a:gd name="connsiteX0" fmla="*/ 0 w 7061200"/>
                    <a:gd name="connsiteY0" fmla="*/ 2 h 2228147"/>
                    <a:gd name="connsiteX1" fmla="*/ 2387599 w 7061200"/>
                    <a:gd name="connsiteY1" fmla="*/ 508002 h 2228147"/>
                    <a:gd name="connsiteX2" fmla="*/ 4762502 w 7061200"/>
                    <a:gd name="connsiteY2" fmla="*/ 942627 h 2228147"/>
                    <a:gd name="connsiteX3" fmla="*/ 7061200 w 7061200"/>
                    <a:gd name="connsiteY3" fmla="*/ 2228148 h 2228147"/>
                    <a:gd name="connsiteX0" fmla="*/ 0 w 7061200"/>
                    <a:gd name="connsiteY0" fmla="*/ -2 h 2228143"/>
                    <a:gd name="connsiteX1" fmla="*/ 2387599 w 7061200"/>
                    <a:gd name="connsiteY1" fmla="*/ 1093610 h 2228143"/>
                    <a:gd name="connsiteX2" fmla="*/ 4762502 w 7061200"/>
                    <a:gd name="connsiteY2" fmla="*/ 942623 h 2228143"/>
                    <a:gd name="connsiteX3" fmla="*/ 7061200 w 7061200"/>
                    <a:gd name="connsiteY3" fmla="*/ 2228144 h 2228143"/>
                    <a:gd name="connsiteX0" fmla="*/ 0 w 7061200"/>
                    <a:gd name="connsiteY0" fmla="*/ 2 h 2228147"/>
                    <a:gd name="connsiteX1" fmla="*/ 2387599 w 7061200"/>
                    <a:gd name="connsiteY1" fmla="*/ 1093614 h 2228147"/>
                    <a:gd name="connsiteX2" fmla="*/ 7061200 w 7061200"/>
                    <a:gd name="connsiteY2" fmla="*/ 2228148 h 2228147"/>
                    <a:gd name="connsiteX0" fmla="*/ 0 w 7061200"/>
                    <a:gd name="connsiteY0" fmla="*/ -2 h 2228143"/>
                    <a:gd name="connsiteX1" fmla="*/ 2387599 w 7061200"/>
                    <a:gd name="connsiteY1" fmla="*/ 1093610 h 2228143"/>
                    <a:gd name="connsiteX2" fmla="*/ 7061200 w 7061200"/>
                    <a:gd name="connsiteY2" fmla="*/ 2228144 h 2228143"/>
                    <a:gd name="connsiteX0" fmla="*/ 0 w 7061200"/>
                    <a:gd name="connsiteY0" fmla="*/ 2 h 2228147"/>
                    <a:gd name="connsiteX1" fmla="*/ 2387599 w 7061200"/>
                    <a:gd name="connsiteY1" fmla="*/ 1093614 h 2228147"/>
                    <a:gd name="connsiteX2" fmla="*/ 7061200 w 7061200"/>
                    <a:gd name="connsiteY2" fmla="*/ 2228148 h 2228147"/>
                    <a:gd name="connsiteX0" fmla="*/ 0 w 7061200"/>
                    <a:gd name="connsiteY0" fmla="*/ -2 h 2228143"/>
                    <a:gd name="connsiteX1" fmla="*/ 7061200 w 7061200"/>
                    <a:gd name="connsiteY1" fmla="*/ 2228144 h 2228143"/>
                    <a:gd name="connsiteX0" fmla="*/ 0 w 7061200"/>
                    <a:gd name="connsiteY0" fmla="*/ 2 h 2228147"/>
                    <a:gd name="connsiteX1" fmla="*/ 7061200 w 7061200"/>
                    <a:gd name="connsiteY1" fmla="*/ 2228148 h 2228147"/>
                    <a:gd name="connsiteX0" fmla="*/ 0 w 7061200"/>
                    <a:gd name="connsiteY0" fmla="*/ -2 h 2228143"/>
                    <a:gd name="connsiteX1" fmla="*/ 7061200 w 7061200"/>
                    <a:gd name="connsiteY1" fmla="*/ 2228144 h 222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61200" h="2228143">
                      <a:moveTo>
                        <a:pt x="0" y="-2"/>
                      </a:moveTo>
                      <a:cubicBezTo>
                        <a:pt x="2770986" y="567028"/>
                        <a:pt x="2813781" y="1983201"/>
                        <a:pt x="7061200" y="2228144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>
                <a:xfrm>
                  <a:off x="7015200" y="2154480"/>
                  <a:ext cx="1645920" cy="229870"/>
                </a:xfrm>
                <a:custGeom>
                  <a:avLst/>
                  <a:gdLst>
                    <a:gd name="connsiteX0" fmla="*/ 0 w 7061200"/>
                    <a:gd name="connsiteY0" fmla="*/ 332317 h 878417"/>
                    <a:gd name="connsiteX1" fmla="*/ 2387600 w 7061200"/>
                    <a:gd name="connsiteY1" fmla="*/ 840317 h 878417"/>
                    <a:gd name="connsiteX2" fmla="*/ 4762500 w 7061200"/>
                    <a:gd name="connsiteY2" fmla="*/ 103717 h 878417"/>
                    <a:gd name="connsiteX3" fmla="*/ 7061200 w 7061200"/>
                    <a:gd name="connsiteY3" fmla="*/ 218017 h 878417"/>
                    <a:gd name="connsiteX0" fmla="*/ 0 w 6804429"/>
                    <a:gd name="connsiteY0" fmla="*/ 342077 h 888177"/>
                    <a:gd name="connsiteX1" fmla="*/ 2387600 w 6804429"/>
                    <a:gd name="connsiteY1" fmla="*/ 850077 h 888177"/>
                    <a:gd name="connsiteX2" fmla="*/ 4762500 w 6804429"/>
                    <a:gd name="connsiteY2" fmla="*/ 113477 h 888177"/>
                    <a:gd name="connsiteX3" fmla="*/ 6804429 w 6804429"/>
                    <a:gd name="connsiteY3" fmla="*/ 169216 h 888177"/>
                    <a:gd name="connsiteX0" fmla="*/ 0 w 6932814"/>
                    <a:gd name="connsiteY0" fmla="*/ 337197 h 883297"/>
                    <a:gd name="connsiteX1" fmla="*/ 2387600 w 6932814"/>
                    <a:gd name="connsiteY1" fmla="*/ 845197 h 883297"/>
                    <a:gd name="connsiteX2" fmla="*/ 4762500 w 6932814"/>
                    <a:gd name="connsiteY2" fmla="*/ 108597 h 883297"/>
                    <a:gd name="connsiteX3" fmla="*/ 6932814 w 6932814"/>
                    <a:gd name="connsiteY3" fmla="*/ 193617 h 883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2814" h="883297">
                      <a:moveTo>
                        <a:pt x="0" y="337197"/>
                      </a:moveTo>
                      <a:cubicBezTo>
                        <a:pt x="796925" y="610247"/>
                        <a:pt x="1593850" y="883297"/>
                        <a:pt x="2387600" y="845197"/>
                      </a:cubicBezTo>
                      <a:cubicBezTo>
                        <a:pt x="3181350" y="807097"/>
                        <a:pt x="4004964" y="217194"/>
                        <a:pt x="4762500" y="108597"/>
                      </a:cubicBezTo>
                      <a:cubicBezTo>
                        <a:pt x="5520036" y="0"/>
                        <a:pt x="6932814" y="193617"/>
                        <a:pt x="6932814" y="193617"/>
                      </a:cubicBezTo>
                    </a:path>
                  </a:pathLst>
                </a:custGeom>
                <a:ln w="63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>
                <a:xfrm>
                  <a:off x="7076160" y="2765350"/>
                  <a:ext cx="1767840" cy="233680"/>
                </a:xfrm>
                <a:custGeom>
                  <a:avLst/>
                  <a:gdLst>
                    <a:gd name="connsiteX0" fmla="*/ 0 w 7061200"/>
                    <a:gd name="connsiteY0" fmla="*/ 332317 h 878417"/>
                    <a:gd name="connsiteX1" fmla="*/ 2387600 w 7061200"/>
                    <a:gd name="connsiteY1" fmla="*/ 840317 h 878417"/>
                    <a:gd name="connsiteX2" fmla="*/ 4762500 w 7061200"/>
                    <a:gd name="connsiteY2" fmla="*/ 103717 h 878417"/>
                    <a:gd name="connsiteX3" fmla="*/ 7061200 w 7061200"/>
                    <a:gd name="connsiteY3" fmla="*/ 218017 h 878417"/>
                    <a:gd name="connsiteX0" fmla="*/ 0 w 6884670"/>
                    <a:gd name="connsiteY0" fmla="*/ 390880 h 888177"/>
                    <a:gd name="connsiteX1" fmla="*/ 2211070 w 6884670"/>
                    <a:gd name="connsiteY1" fmla="*/ 840317 h 888177"/>
                    <a:gd name="connsiteX2" fmla="*/ 4585970 w 6884670"/>
                    <a:gd name="connsiteY2" fmla="*/ 103717 h 888177"/>
                    <a:gd name="connsiteX3" fmla="*/ 6884670 w 6884670"/>
                    <a:gd name="connsiteY3" fmla="*/ 218017 h 888177"/>
                    <a:gd name="connsiteX0" fmla="*/ 0 w 6708140"/>
                    <a:gd name="connsiteY0" fmla="*/ 420161 h 893057"/>
                    <a:gd name="connsiteX1" fmla="*/ 2034540 w 6708140"/>
                    <a:gd name="connsiteY1" fmla="*/ 840317 h 893057"/>
                    <a:gd name="connsiteX2" fmla="*/ 4409440 w 6708140"/>
                    <a:gd name="connsiteY2" fmla="*/ 103717 h 893057"/>
                    <a:gd name="connsiteX3" fmla="*/ 6708140 w 6708140"/>
                    <a:gd name="connsiteY3" fmla="*/ 218017 h 893057"/>
                    <a:gd name="connsiteX0" fmla="*/ 0 w 6825827"/>
                    <a:gd name="connsiteY0" fmla="*/ 449441 h 897937"/>
                    <a:gd name="connsiteX1" fmla="*/ 2152227 w 6825827"/>
                    <a:gd name="connsiteY1" fmla="*/ 840317 h 897937"/>
                    <a:gd name="connsiteX2" fmla="*/ 4527127 w 6825827"/>
                    <a:gd name="connsiteY2" fmla="*/ 103717 h 897937"/>
                    <a:gd name="connsiteX3" fmla="*/ 6825827 w 6825827"/>
                    <a:gd name="connsiteY3" fmla="*/ 218017 h 89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25827" h="897937">
                      <a:moveTo>
                        <a:pt x="0" y="449441"/>
                      </a:moveTo>
                      <a:cubicBezTo>
                        <a:pt x="796925" y="722491"/>
                        <a:pt x="1397706" y="897938"/>
                        <a:pt x="2152227" y="840317"/>
                      </a:cubicBezTo>
                      <a:cubicBezTo>
                        <a:pt x="2906748" y="782696"/>
                        <a:pt x="3748194" y="207434"/>
                        <a:pt x="4527127" y="103717"/>
                      </a:cubicBezTo>
                      <a:cubicBezTo>
                        <a:pt x="5306060" y="0"/>
                        <a:pt x="6825827" y="218017"/>
                        <a:pt x="6825827" y="218017"/>
                      </a:cubicBezTo>
                    </a:path>
                  </a:pathLst>
                </a:custGeom>
                <a:ln w="63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9" name="Group 218"/>
                <p:cNvGrpSpPr/>
                <p:nvPr/>
              </p:nvGrpSpPr>
              <p:grpSpPr>
                <a:xfrm rot="20706295">
                  <a:off x="7888866" y="3119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414" name="Straight Connector 413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Straight Connector 414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0" name="Group 219"/>
                <p:cNvGrpSpPr/>
                <p:nvPr/>
              </p:nvGrpSpPr>
              <p:grpSpPr>
                <a:xfrm rot="21177724">
                  <a:off x="8269866" y="3119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95" name="Straight Connector 294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1" name="Group 220"/>
                <p:cNvGrpSpPr/>
                <p:nvPr/>
              </p:nvGrpSpPr>
              <p:grpSpPr>
                <a:xfrm rot="462573">
                  <a:off x="7115436" y="3119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93" name="Straight Connector 292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2" name="Group 221"/>
                <p:cNvGrpSpPr/>
                <p:nvPr/>
              </p:nvGrpSpPr>
              <p:grpSpPr>
                <a:xfrm rot="21107213">
                  <a:off x="7496436" y="3119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91" name="Straight Connector 290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 rot="20483821">
                  <a:off x="7888866" y="2738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89" name="Straight Connector 288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4" name="Group 223"/>
                <p:cNvGrpSpPr/>
                <p:nvPr/>
              </p:nvGrpSpPr>
              <p:grpSpPr>
                <a:xfrm>
                  <a:off x="8269866" y="2738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87" name="Straight Connector 286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5" name="Group 224"/>
                <p:cNvGrpSpPr/>
                <p:nvPr/>
              </p:nvGrpSpPr>
              <p:grpSpPr>
                <a:xfrm rot="830885">
                  <a:off x="7115436" y="2738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85" name="Straight Connector 284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6" name="Group 225"/>
                <p:cNvGrpSpPr/>
                <p:nvPr/>
              </p:nvGrpSpPr>
              <p:grpSpPr>
                <a:xfrm rot="20965956">
                  <a:off x="7496436" y="2738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83" name="Straight Connector 282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Straight Connector 283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7" name="Group 226"/>
                <p:cNvGrpSpPr/>
                <p:nvPr/>
              </p:nvGrpSpPr>
              <p:grpSpPr>
                <a:xfrm rot="20698992">
                  <a:off x="7888866" y="2357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81" name="Straight Connector 280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Group 227"/>
                <p:cNvGrpSpPr/>
                <p:nvPr/>
              </p:nvGrpSpPr>
              <p:grpSpPr>
                <a:xfrm rot="359788">
                  <a:off x="8269866" y="2357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79" name="Straight Connector 278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9" name="Group 228"/>
                <p:cNvGrpSpPr/>
                <p:nvPr/>
              </p:nvGrpSpPr>
              <p:grpSpPr>
                <a:xfrm rot="713712">
                  <a:off x="7115436" y="2357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77" name="Straight Connector 276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0" name="Group 229"/>
                <p:cNvGrpSpPr/>
                <p:nvPr/>
              </p:nvGrpSpPr>
              <p:grpSpPr>
                <a:xfrm rot="21395711">
                  <a:off x="7496436" y="23575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75" name="Straight Connector 274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1" name="Group 230"/>
                <p:cNvGrpSpPr/>
                <p:nvPr/>
              </p:nvGrpSpPr>
              <p:grpSpPr>
                <a:xfrm rot="20917671">
                  <a:off x="7888866" y="19003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73" name="Straight Connector 272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2" name="Group 231"/>
                <p:cNvGrpSpPr/>
                <p:nvPr/>
              </p:nvGrpSpPr>
              <p:grpSpPr>
                <a:xfrm rot="357769">
                  <a:off x="8269866" y="19003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71" name="Straight Connector 270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3" name="Group 232"/>
                <p:cNvGrpSpPr/>
                <p:nvPr/>
              </p:nvGrpSpPr>
              <p:grpSpPr>
                <a:xfrm rot="616154">
                  <a:off x="7115436" y="19003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67" name="Straight Connector 266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4" name="Group 233"/>
                <p:cNvGrpSpPr/>
                <p:nvPr/>
              </p:nvGrpSpPr>
              <p:grpSpPr>
                <a:xfrm rot="20621913">
                  <a:off x="7496436" y="1900339"/>
                  <a:ext cx="228600" cy="228600"/>
                  <a:chOff x="762000" y="2134394"/>
                  <a:chExt cx="304800" cy="304006"/>
                </a:xfrm>
              </p:grpSpPr>
              <p:cxnSp>
                <p:nvCxnSpPr>
                  <p:cNvPr id="241" name="Straight Connector 240"/>
                  <p:cNvCxnSpPr/>
                  <p:nvPr/>
                </p:nvCxnSpPr>
                <p:spPr>
                  <a:xfrm>
                    <a:off x="762000" y="2286000"/>
                    <a:ext cx="304800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/>
                  <p:nvPr/>
                </p:nvCxnSpPr>
                <p:spPr>
                  <a:xfrm rot="5400000">
                    <a:off x="762794" y="2286000"/>
                    <a:ext cx="304006" cy="79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5" name="Freeform 234"/>
                <p:cNvSpPr/>
                <p:nvPr/>
              </p:nvSpPr>
              <p:spPr>
                <a:xfrm>
                  <a:off x="6939000" y="2078280"/>
                  <a:ext cx="76200" cy="162680"/>
                </a:xfrm>
                <a:custGeom>
                  <a:avLst/>
                  <a:gdLst>
                    <a:gd name="connsiteX0" fmla="*/ 0 w 7061200"/>
                    <a:gd name="connsiteY0" fmla="*/ 332317 h 878417"/>
                    <a:gd name="connsiteX1" fmla="*/ 2387600 w 7061200"/>
                    <a:gd name="connsiteY1" fmla="*/ 840317 h 878417"/>
                    <a:gd name="connsiteX2" fmla="*/ 4762500 w 7061200"/>
                    <a:gd name="connsiteY2" fmla="*/ 103717 h 878417"/>
                    <a:gd name="connsiteX3" fmla="*/ 7061200 w 7061200"/>
                    <a:gd name="connsiteY3" fmla="*/ 218017 h 878417"/>
                    <a:gd name="connsiteX0" fmla="*/ 0 w 6804429"/>
                    <a:gd name="connsiteY0" fmla="*/ 342077 h 888177"/>
                    <a:gd name="connsiteX1" fmla="*/ 2387600 w 6804429"/>
                    <a:gd name="connsiteY1" fmla="*/ 850077 h 888177"/>
                    <a:gd name="connsiteX2" fmla="*/ 4762500 w 6804429"/>
                    <a:gd name="connsiteY2" fmla="*/ 113477 h 888177"/>
                    <a:gd name="connsiteX3" fmla="*/ 6804429 w 6804429"/>
                    <a:gd name="connsiteY3" fmla="*/ 169216 h 888177"/>
                    <a:gd name="connsiteX0" fmla="*/ 0 w 6932814"/>
                    <a:gd name="connsiteY0" fmla="*/ 337197 h 883297"/>
                    <a:gd name="connsiteX1" fmla="*/ 2387600 w 6932814"/>
                    <a:gd name="connsiteY1" fmla="*/ 845197 h 883297"/>
                    <a:gd name="connsiteX2" fmla="*/ 4762500 w 6932814"/>
                    <a:gd name="connsiteY2" fmla="*/ 108597 h 883297"/>
                    <a:gd name="connsiteX3" fmla="*/ 6932814 w 6932814"/>
                    <a:gd name="connsiteY3" fmla="*/ 193617 h 883297"/>
                    <a:gd name="connsiteX0" fmla="*/ 0 w 6932814"/>
                    <a:gd name="connsiteY0" fmla="*/ 1226961 h 1773061"/>
                    <a:gd name="connsiteX1" fmla="*/ 2387600 w 6932814"/>
                    <a:gd name="connsiteY1" fmla="*/ 1734961 h 1773061"/>
                    <a:gd name="connsiteX2" fmla="*/ 4762500 w 6932814"/>
                    <a:gd name="connsiteY2" fmla="*/ 998361 h 1773061"/>
                    <a:gd name="connsiteX3" fmla="*/ 6932814 w 6932814"/>
                    <a:gd name="connsiteY3" fmla="*/ 1083381 h 1773061"/>
                    <a:gd name="connsiteX0" fmla="*/ 0 w 4762502"/>
                    <a:gd name="connsiteY0" fmla="*/ 228601 h 774701"/>
                    <a:gd name="connsiteX1" fmla="*/ 2387600 w 4762502"/>
                    <a:gd name="connsiteY1" fmla="*/ 736601 h 774701"/>
                    <a:gd name="connsiteX2" fmla="*/ 4762500 w 4762502"/>
                    <a:gd name="connsiteY2" fmla="*/ 1 h 774701"/>
                    <a:gd name="connsiteX0" fmla="*/ 0 w 2387599"/>
                    <a:gd name="connsiteY0" fmla="*/ 1 h 546101"/>
                    <a:gd name="connsiteX1" fmla="*/ 2387600 w 2387599"/>
                    <a:gd name="connsiteY1" fmla="*/ 508001 h 546101"/>
                    <a:gd name="connsiteX0" fmla="*/ 2257714 w 3054639"/>
                    <a:gd name="connsiteY0" fmla="*/ 1541636 h 1814685"/>
                    <a:gd name="connsiteX1" fmla="*/ 793749 w 3054639"/>
                    <a:gd name="connsiteY1" fmla="*/ 0 h 1814685"/>
                    <a:gd name="connsiteX0" fmla="*/ 1463965 w 2260890"/>
                    <a:gd name="connsiteY0" fmla="*/ 1541636 h 1814685"/>
                    <a:gd name="connsiteX1" fmla="*/ 0 w 2260890"/>
                    <a:gd name="connsiteY1" fmla="*/ 0 h 1814685"/>
                    <a:gd name="connsiteX0" fmla="*/ 822038 w 1618963"/>
                    <a:gd name="connsiteY0" fmla="*/ 956024 h 1229075"/>
                    <a:gd name="connsiteX1" fmla="*/ 0 w 1618963"/>
                    <a:gd name="connsiteY1" fmla="*/ 0 h 1229075"/>
                    <a:gd name="connsiteX0" fmla="*/ 822038 w 822038"/>
                    <a:gd name="connsiteY0" fmla="*/ 956024 h 956025"/>
                    <a:gd name="connsiteX1" fmla="*/ 0 w 822038"/>
                    <a:gd name="connsiteY1" fmla="*/ 0 h 956025"/>
                    <a:gd name="connsiteX0" fmla="*/ 1143002 w 1143002"/>
                    <a:gd name="connsiteY0" fmla="*/ 956024 h 956025"/>
                    <a:gd name="connsiteX1" fmla="*/ 0 w 1143002"/>
                    <a:gd name="connsiteY1" fmla="*/ 0 h 956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02" h="956025">
                      <a:moveTo>
                        <a:pt x="1143002" y="956024"/>
                      </a:moveTo>
                      <a:cubicBezTo>
                        <a:pt x="752361" y="584903"/>
                        <a:pt x="554298" y="301624"/>
                        <a:pt x="0" y="0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 235"/>
                <p:cNvSpPr/>
                <p:nvPr/>
              </p:nvSpPr>
              <p:spPr>
                <a:xfrm flipV="1">
                  <a:off x="6939000" y="2306880"/>
                  <a:ext cx="76200" cy="152400"/>
                </a:xfrm>
                <a:custGeom>
                  <a:avLst/>
                  <a:gdLst>
                    <a:gd name="connsiteX0" fmla="*/ 0 w 7061200"/>
                    <a:gd name="connsiteY0" fmla="*/ 332317 h 878417"/>
                    <a:gd name="connsiteX1" fmla="*/ 2387600 w 7061200"/>
                    <a:gd name="connsiteY1" fmla="*/ 840317 h 878417"/>
                    <a:gd name="connsiteX2" fmla="*/ 4762500 w 7061200"/>
                    <a:gd name="connsiteY2" fmla="*/ 103717 h 878417"/>
                    <a:gd name="connsiteX3" fmla="*/ 7061200 w 7061200"/>
                    <a:gd name="connsiteY3" fmla="*/ 218017 h 878417"/>
                    <a:gd name="connsiteX0" fmla="*/ 0 w 6804429"/>
                    <a:gd name="connsiteY0" fmla="*/ 342077 h 888177"/>
                    <a:gd name="connsiteX1" fmla="*/ 2387600 w 6804429"/>
                    <a:gd name="connsiteY1" fmla="*/ 850077 h 888177"/>
                    <a:gd name="connsiteX2" fmla="*/ 4762500 w 6804429"/>
                    <a:gd name="connsiteY2" fmla="*/ 113477 h 888177"/>
                    <a:gd name="connsiteX3" fmla="*/ 6804429 w 6804429"/>
                    <a:gd name="connsiteY3" fmla="*/ 169216 h 888177"/>
                    <a:gd name="connsiteX0" fmla="*/ 0 w 6932814"/>
                    <a:gd name="connsiteY0" fmla="*/ 337197 h 883297"/>
                    <a:gd name="connsiteX1" fmla="*/ 2387600 w 6932814"/>
                    <a:gd name="connsiteY1" fmla="*/ 845197 h 883297"/>
                    <a:gd name="connsiteX2" fmla="*/ 4762500 w 6932814"/>
                    <a:gd name="connsiteY2" fmla="*/ 108597 h 883297"/>
                    <a:gd name="connsiteX3" fmla="*/ 6932814 w 6932814"/>
                    <a:gd name="connsiteY3" fmla="*/ 193617 h 883297"/>
                    <a:gd name="connsiteX0" fmla="*/ 0 w 6932814"/>
                    <a:gd name="connsiteY0" fmla="*/ 1226961 h 1773061"/>
                    <a:gd name="connsiteX1" fmla="*/ 2387600 w 6932814"/>
                    <a:gd name="connsiteY1" fmla="*/ 1734961 h 1773061"/>
                    <a:gd name="connsiteX2" fmla="*/ 4762500 w 6932814"/>
                    <a:gd name="connsiteY2" fmla="*/ 998361 h 1773061"/>
                    <a:gd name="connsiteX3" fmla="*/ 6932814 w 6932814"/>
                    <a:gd name="connsiteY3" fmla="*/ 1083381 h 1773061"/>
                    <a:gd name="connsiteX0" fmla="*/ 0 w 4762502"/>
                    <a:gd name="connsiteY0" fmla="*/ 228601 h 774701"/>
                    <a:gd name="connsiteX1" fmla="*/ 2387600 w 4762502"/>
                    <a:gd name="connsiteY1" fmla="*/ 736601 h 774701"/>
                    <a:gd name="connsiteX2" fmla="*/ 4762500 w 4762502"/>
                    <a:gd name="connsiteY2" fmla="*/ 1 h 774701"/>
                    <a:gd name="connsiteX0" fmla="*/ 0 w 2387599"/>
                    <a:gd name="connsiteY0" fmla="*/ 1 h 546101"/>
                    <a:gd name="connsiteX1" fmla="*/ 2387600 w 2387599"/>
                    <a:gd name="connsiteY1" fmla="*/ 508001 h 546101"/>
                    <a:gd name="connsiteX0" fmla="*/ 2257714 w 3054639"/>
                    <a:gd name="connsiteY0" fmla="*/ 1541636 h 1814685"/>
                    <a:gd name="connsiteX1" fmla="*/ 793749 w 3054639"/>
                    <a:gd name="connsiteY1" fmla="*/ 0 h 1814685"/>
                    <a:gd name="connsiteX0" fmla="*/ 1463965 w 2260890"/>
                    <a:gd name="connsiteY0" fmla="*/ 1541636 h 1814685"/>
                    <a:gd name="connsiteX1" fmla="*/ 0 w 2260890"/>
                    <a:gd name="connsiteY1" fmla="*/ 0 h 1814685"/>
                    <a:gd name="connsiteX0" fmla="*/ 822038 w 1618963"/>
                    <a:gd name="connsiteY0" fmla="*/ 956024 h 1229075"/>
                    <a:gd name="connsiteX1" fmla="*/ 0 w 1618963"/>
                    <a:gd name="connsiteY1" fmla="*/ 0 h 1229075"/>
                    <a:gd name="connsiteX0" fmla="*/ 822038 w 822038"/>
                    <a:gd name="connsiteY0" fmla="*/ 956024 h 956025"/>
                    <a:gd name="connsiteX1" fmla="*/ 0 w 822038"/>
                    <a:gd name="connsiteY1" fmla="*/ 0 h 956025"/>
                    <a:gd name="connsiteX0" fmla="*/ 1143002 w 1143002"/>
                    <a:gd name="connsiteY0" fmla="*/ 956024 h 956025"/>
                    <a:gd name="connsiteX1" fmla="*/ 0 w 1143002"/>
                    <a:gd name="connsiteY1" fmla="*/ 0 h 956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02" h="956025">
                      <a:moveTo>
                        <a:pt x="1143002" y="956024"/>
                      </a:moveTo>
                      <a:cubicBezTo>
                        <a:pt x="752361" y="584903"/>
                        <a:pt x="554298" y="301624"/>
                        <a:pt x="0" y="0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6939000" y="2154480"/>
                  <a:ext cx="228600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A</a:t>
                  </a:r>
                  <a:endParaRPr lang="en-US" sz="1200" dirty="0"/>
                </a:p>
              </p:txBody>
            </p:sp>
            <p:sp>
              <p:nvSpPr>
                <p:cNvPr id="238" name="Freeform 237"/>
                <p:cNvSpPr/>
                <p:nvPr/>
              </p:nvSpPr>
              <p:spPr>
                <a:xfrm>
                  <a:off x="8760180" y="2840280"/>
                  <a:ext cx="76200" cy="162680"/>
                </a:xfrm>
                <a:custGeom>
                  <a:avLst/>
                  <a:gdLst>
                    <a:gd name="connsiteX0" fmla="*/ 0 w 7061200"/>
                    <a:gd name="connsiteY0" fmla="*/ 332317 h 878417"/>
                    <a:gd name="connsiteX1" fmla="*/ 2387600 w 7061200"/>
                    <a:gd name="connsiteY1" fmla="*/ 840317 h 878417"/>
                    <a:gd name="connsiteX2" fmla="*/ 4762500 w 7061200"/>
                    <a:gd name="connsiteY2" fmla="*/ 103717 h 878417"/>
                    <a:gd name="connsiteX3" fmla="*/ 7061200 w 7061200"/>
                    <a:gd name="connsiteY3" fmla="*/ 218017 h 878417"/>
                    <a:gd name="connsiteX0" fmla="*/ 0 w 6804429"/>
                    <a:gd name="connsiteY0" fmla="*/ 342077 h 888177"/>
                    <a:gd name="connsiteX1" fmla="*/ 2387600 w 6804429"/>
                    <a:gd name="connsiteY1" fmla="*/ 850077 h 888177"/>
                    <a:gd name="connsiteX2" fmla="*/ 4762500 w 6804429"/>
                    <a:gd name="connsiteY2" fmla="*/ 113477 h 888177"/>
                    <a:gd name="connsiteX3" fmla="*/ 6804429 w 6804429"/>
                    <a:gd name="connsiteY3" fmla="*/ 169216 h 888177"/>
                    <a:gd name="connsiteX0" fmla="*/ 0 w 6932814"/>
                    <a:gd name="connsiteY0" fmla="*/ 337197 h 883297"/>
                    <a:gd name="connsiteX1" fmla="*/ 2387600 w 6932814"/>
                    <a:gd name="connsiteY1" fmla="*/ 845197 h 883297"/>
                    <a:gd name="connsiteX2" fmla="*/ 4762500 w 6932814"/>
                    <a:gd name="connsiteY2" fmla="*/ 108597 h 883297"/>
                    <a:gd name="connsiteX3" fmla="*/ 6932814 w 6932814"/>
                    <a:gd name="connsiteY3" fmla="*/ 193617 h 883297"/>
                    <a:gd name="connsiteX0" fmla="*/ 0 w 6932814"/>
                    <a:gd name="connsiteY0" fmla="*/ 1226961 h 1773061"/>
                    <a:gd name="connsiteX1" fmla="*/ 2387600 w 6932814"/>
                    <a:gd name="connsiteY1" fmla="*/ 1734961 h 1773061"/>
                    <a:gd name="connsiteX2" fmla="*/ 4762500 w 6932814"/>
                    <a:gd name="connsiteY2" fmla="*/ 998361 h 1773061"/>
                    <a:gd name="connsiteX3" fmla="*/ 6932814 w 6932814"/>
                    <a:gd name="connsiteY3" fmla="*/ 1083381 h 1773061"/>
                    <a:gd name="connsiteX0" fmla="*/ 0 w 4762502"/>
                    <a:gd name="connsiteY0" fmla="*/ 228601 h 774701"/>
                    <a:gd name="connsiteX1" fmla="*/ 2387600 w 4762502"/>
                    <a:gd name="connsiteY1" fmla="*/ 736601 h 774701"/>
                    <a:gd name="connsiteX2" fmla="*/ 4762500 w 4762502"/>
                    <a:gd name="connsiteY2" fmla="*/ 1 h 774701"/>
                    <a:gd name="connsiteX0" fmla="*/ 0 w 2387599"/>
                    <a:gd name="connsiteY0" fmla="*/ 1 h 546101"/>
                    <a:gd name="connsiteX1" fmla="*/ 2387600 w 2387599"/>
                    <a:gd name="connsiteY1" fmla="*/ 508001 h 546101"/>
                    <a:gd name="connsiteX0" fmla="*/ 2257714 w 3054639"/>
                    <a:gd name="connsiteY0" fmla="*/ 1541636 h 1814685"/>
                    <a:gd name="connsiteX1" fmla="*/ 793749 w 3054639"/>
                    <a:gd name="connsiteY1" fmla="*/ 0 h 1814685"/>
                    <a:gd name="connsiteX0" fmla="*/ 1463965 w 2260890"/>
                    <a:gd name="connsiteY0" fmla="*/ 1541636 h 1814685"/>
                    <a:gd name="connsiteX1" fmla="*/ 0 w 2260890"/>
                    <a:gd name="connsiteY1" fmla="*/ 0 h 1814685"/>
                    <a:gd name="connsiteX0" fmla="*/ 822038 w 1618963"/>
                    <a:gd name="connsiteY0" fmla="*/ 956024 h 1229075"/>
                    <a:gd name="connsiteX1" fmla="*/ 0 w 1618963"/>
                    <a:gd name="connsiteY1" fmla="*/ 0 h 1229075"/>
                    <a:gd name="connsiteX0" fmla="*/ 822038 w 822038"/>
                    <a:gd name="connsiteY0" fmla="*/ 956024 h 956025"/>
                    <a:gd name="connsiteX1" fmla="*/ 0 w 822038"/>
                    <a:gd name="connsiteY1" fmla="*/ 0 h 956025"/>
                    <a:gd name="connsiteX0" fmla="*/ 1143002 w 1143002"/>
                    <a:gd name="connsiteY0" fmla="*/ 956024 h 956025"/>
                    <a:gd name="connsiteX1" fmla="*/ 0 w 1143002"/>
                    <a:gd name="connsiteY1" fmla="*/ 0 h 956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02" h="956025">
                      <a:moveTo>
                        <a:pt x="1143002" y="956024"/>
                      </a:moveTo>
                      <a:cubicBezTo>
                        <a:pt x="752361" y="584903"/>
                        <a:pt x="554298" y="301624"/>
                        <a:pt x="0" y="0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Freeform 238"/>
                <p:cNvSpPr/>
                <p:nvPr/>
              </p:nvSpPr>
              <p:spPr>
                <a:xfrm flipV="1">
                  <a:off x="8760180" y="2642160"/>
                  <a:ext cx="137160" cy="121920"/>
                </a:xfrm>
                <a:custGeom>
                  <a:avLst/>
                  <a:gdLst>
                    <a:gd name="connsiteX0" fmla="*/ 0 w 7061200"/>
                    <a:gd name="connsiteY0" fmla="*/ 332317 h 878417"/>
                    <a:gd name="connsiteX1" fmla="*/ 2387600 w 7061200"/>
                    <a:gd name="connsiteY1" fmla="*/ 840317 h 878417"/>
                    <a:gd name="connsiteX2" fmla="*/ 4762500 w 7061200"/>
                    <a:gd name="connsiteY2" fmla="*/ 103717 h 878417"/>
                    <a:gd name="connsiteX3" fmla="*/ 7061200 w 7061200"/>
                    <a:gd name="connsiteY3" fmla="*/ 218017 h 878417"/>
                    <a:gd name="connsiteX0" fmla="*/ 0 w 6804429"/>
                    <a:gd name="connsiteY0" fmla="*/ 342077 h 888177"/>
                    <a:gd name="connsiteX1" fmla="*/ 2387600 w 6804429"/>
                    <a:gd name="connsiteY1" fmla="*/ 850077 h 888177"/>
                    <a:gd name="connsiteX2" fmla="*/ 4762500 w 6804429"/>
                    <a:gd name="connsiteY2" fmla="*/ 113477 h 888177"/>
                    <a:gd name="connsiteX3" fmla="*/ 6804429 w 6804429"/>
                    <a:gd name="connsiteY3" fmla="*/ 169216 h 888177"/>
                    <a:gd name="connsiteX0" fmla="*/ 0 w 6932814"/>
                    <a:gd name="connsiteY0" fmla="*/ 337197 h 883297"/>
                    <a:gd name="connsiteX1" fmla="*/ 2387600 w 6932814"/>
                    <a:gd name="connsiteY1" fmla="*/ 845197 h 883297"/>
                    <a:gd name="connsiteX2" fmla="*/ 4762500 w 6932814"/>
                    <a:gd name="connsiteY2" fmla="*/ 108597 h 883297"/>
                    <a:gd name="connsiteX3" fmla="*/ 6932814 w 6932814"/>
                    <a:gd name="connsiteY3" fmla="*/ 193617 h 883297"/>
                    <a:gd name="connsiteX0" fmla="*/ 0 w 6932814"/>
                    <a:gd name="connsiteY0" fmla="*/ 1226961 h 1773061"/>
                    <a:gd name="connsiteX1" fmla="*/ 2387600 w 6932814"/>
                    <a:gd name="connsiteY1" fmla="*/ 1734961 h 1773061"/>
                    <a:gd name="connsiteX2" fmla="*/ 4762500 w 6932814"/>
                    <a:gd name="connsiteY2" fmla="*/ 998361 h 1773061"/>
                    <a:gd name="connsiteX3" fmla="*/ 6932814 w 6932814"/>
                    <a:gd name="connsiteY3" fmla="*/ 1083381 h 1773061"/>
                    <a:gd name="connsiteX0" fmla="*/ 0 w 4762502"/>
                    <a:gd name="connsiteY0" fmla="*/ 228601 h 774701"/>
                    <a:gd name="connsiteX1" fmla="*/ 2387600 w 4762502"/>
                    <a:gd name="connsiteY1" fmla="*/ 736601 h 774701"/>
                    <a:gd name="connsiteX2" fmla="*/ 4762500 w 4762502"/>
                    <a:gd name="connsiteY2" fmla="*/ 1 h 774701"/>
                    <a:gd name="connsiteX0" fmla="*/ 0 w 2387599"/>
                    <a:gd name="connsiteY0" fmla="*/ 1 h 546101"/>
                    <a:gd name="connsiteX1" fmla="*/ 2387600 w 2387599"/>
                    <a:gd name="connsiteY1" fmla="*/ 508001 h 546101"/>
                    <a:gd name="connsiteX0" fmla="*/ 2257714 w 3054639"/>
                    <a:gd name="connsiteY0" fmla="*/ 1541636 h 1814685"/>
                    <a:gd name="connsiteX1" fmla="*/ 793749 w 3054639"/>
                    <a:gd name="connsiteY1" fmla="*/ 0 h 1814685"/>
                    <a:gd name="connsiteX0" fmla="*/ 1463965 w 2260890"/>
                    <a:gd name="connsiteY0" fmla="*/ 1541636 h 1814685"/>
                    <a:gd name="connsiteX1" fmla="*/ 0 w 2260890"/>
                    <a:gd name="connsiteY1" fmla="*/ 0 h 1814685"/>
                    <a:gd name="connsiteX0" fmla="*/ 822038 w 1618963"/>
                    <a:gd name="connsiteY0" fmla="*/ 956024 h 1229075"/>
                    <a:gd name="connsiteX1" fmla="*/ 0 w 1618963"/>
                    <a:gd name="connsiteY1" fmla="*/ 0 h 1229075"/>
                    <a:gd name="connsiteX0" fmla="*/ 822038 w 822038"/>
                    <a:gd name="connsiteY0" fmla="*/ 956024 h 956025"/>
                    <a:gd name="connsiteX1" fmla="*/ 0 w 822038"/>
                    <a:gd name="connsiteY1" fmla="*/ 0 h 956025"/>
                    <a:gd name="connsiteX0" fmla="*/ 1143002 w 1143002"/>
                    <a:gd name="connsiteY0" fmla="*/ 956024 h 956025"/>
                    <a:gd name="connsiteX1" fmla="*/ 0 w 1143002"/>
                    <a:gd name="connsiteY1" fmla="*/ 0 h 956025"/>
                    <a:gd name="connsiteX0" fmla="*/ 2057404 w 2057404"/>
                    <a:gd name="connsiteY0" fmla="*/ 764820 h 764820"/>
                    <a:gd name="connsiteX1" fmla="*/ 0 w 2057404"/>
                    <a:gd name="connsiteY1" fmla="*/ 0 h 764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57404" h="764820">
                      <a:moveTo>
                        <a:pt x="2057404" y="764820"/>
                      </a:moveTo>
                      <a:cubicBezTo>
                        <a:pt x="1666763" y="393699"/>
                        <a:pt x="554298" y="301624"/>
                        <a:pt x="0" y="0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Oval 239"/>
                <p:cNvSpPr/>
                <p:nvPr/>
              </p:nvSpPr>
              <p:spPr>
                <a:xfrm>
                  <a:off x="8615400" y="2687880"/>
                  <a:ext cx="228600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B</a:t>
                  </a:r>
                  <a:endParaRPr lang="en-US" sz="1200" dirty="0"/>
                </a:p>
              </p:txBody>
            </p:sp>
          </p:grpSp>
          <p:sp>
            <p:nvSpPr>
              <p:cNvPr id="215" name="Freeform 214"/>
              <p:cNvSpPr/>
              <p:nvPr/>
            </p:nvSpPr>
            <p:spPr>
              <a:xfrm rot="8246928">
                <a:off x="7149395" y="4370364"/>
                <a:ext cx="1415976" cy="489775"/>
              </a:xfrm>
              <a:custGeom>
                <a:avLst/>
                <a:gdLst>
                  <a:gd name="connsiteX0" fmla="*/ 0 w 7061200"/>
                  <a:gd name="connsiteY0" fmla="*/ 332317 h 878417"/>
                  <a:gd name="connsiteX1" fmla="*/ 2387600 w 7061200"/>
                  <a:gd name="connsiteY1" fmla="*/ 840317 h 878417"/>
                  <a:gd name="connsiteX2" fmla="*/ 4762500 w 7061200"/>
                  <a:gd name="connsiteY2" fmla="*/ 103717 h 878417"/>
                  <a:gd name="connsiteX3" fmla="*/ 7061200 w 7061200"/>
                  <a:gd name="connsiteY3" fmla="*/ 218017 h 878417"/>
                  <a:gd name="connsiteX0" fmla="*/ 0 w 7061200"/>
                  <a:gd name="connsiteY0" fmla="*/ 515290 h 2743435"/>
                  <a:gd name="connsiteX1" fmla="*/ 2387600 w 7061200"/>
                  <a:gd name="connsiteY1" fmla="*/ 1023290 h 2743435"/>
                  <a:gd name="connsiteX2" fmla="*/ 4762500 w 7061200"/>
                  <a:gd name="connsiteY2" fmla="*/ 286690 h 2743435"/>
                  <a:gd name="connsiteX3" fmla="*/ 7061200 w 7061200"/>
                  <a:gd name="connsiteY3" fmla="*/ 2743436 h 2743435"/>
                  <a:gd name="connsiteX0" fmla="*/ 0 w 7061200"/>
                  <a:gd name="connsiteY0" fmla="*/ -2 h 2228143"/>
                  <a:gd name="connsiteX1" fmla="*/ 2387600 w 7061200"/>
                  <a:gd name="connsiteY1" fmla="*/ 507998 h 2228143"/>
                  <a:gd name="connsiteX2" fmla="*/ 4762502 w 7061200"/>
                  <a:gd name="connsiteY2" fmla="*/ 942623 h 2228143"/>
                  <a:gd name="connsiteX3" fmla="*/ 7061200 w 7061200"/>
                  <a:gd name="connsiteY3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508002 h 2228147"/>
                  <a:gd name="connsiteX2" fmla="*/ 4762502 w 7061200"/>
                  <a:gd name="connsiteY2" fmla="*/ 942627 h 2228147"/>
                  <a:gd name="connsiteX3" fmla="*/ 7061200 w 7061200"/>
                  <a:gd name="connsiteY3" fmla="*/ 2228148 h 2228147"/>
                  <a:gd name="connsiteX0" fmla="*/ 0 w 7061200"/>
                  <a:gd name="connsiteY0" fmla="*/ -2 h 2228143"/>
                  <a:gd name="connsiteX1" fmla="*/ 2387599 w 7061200"/>
                  <a:gd name="connsiteY1" fmla="*/ 1093610 h 2228143"/>
                  <a:gd name="connsiteX2" fmla="*/ 4762502 w 7061200"/>
                  <a:gd name="connsiteY2" fmla="*/ 942623 h 2228143"/>
                  <a:gd name="connsiteX3" fmla="*/ 7061200 w 7061200"/>
                  <a:gd name="connsiteY3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1093614 h 2228147"/>
                  <a:gd name="connsiteX2" fmla="*/ 7061200 w 7061200"/>
                  <a:gd name="connsiteY2" fmla="*/ 2228148 h 2228147"/>
                  <a:gd name="connsiteX0" fmla="*/ 0 w 7061200"/>
                  <a:gd name="connsiteY0" fmla="*/ -2 h 2228143"/>
                  <a:gd name="connsiteX1" fmla="*/ 2387599 w 7061200"/>
                  <a:gd name="connsiteY1" fmla="*/ 1093610 h 2228143"/>
                  <a:gd name="connsiteX2" fmla="*/ 7061200 w 7061200"/>
                  <a:gd name="connsiteY2" fmla="*/ 2228144 h 2228143"/>
                  <a:gd name="connsiteX0" fmla="*/ 0 w 7061200"/>
                  <a:gd name="connsiteY0" fmla="*/ 2 h 2228147"/>
                  <a:gd name="connsiteX1" fmla="*/ 2387599 w 7061200"/>
                  <a:gd name="connsiteY1" fmla="*/ 1093614 h 2228147"/>
                  <a:gd name="connsiteX2" fmla="*/ 7061200 w 7061200"/>
                  <a:gd name="connsiteY2" fmla="*/ 2228148 h 2228147"/>
                  <a:gd name="connsiteX0" fmla="*/ 0 w 7061200"/>
                  <a:gd name="connsiteY0" fmla="*/ -2 h 2228143"/>
                  <a:gd name="connsiteX1" fmla="*/ 7061200 w 7061200"/>
                  <a:gd name="connsiteY1" fmla="*/ 2228144 h 2228143"/>
                  <a:gd name="connsiteX0" fmla="*/ 0 w 7061200"/>
                  <a:gd name="connsiteY0" fmla="*/ 2 h 2228147"/>
                  <a:gd name="connsiteX1" fmla="*/ 7061200 w 7061200"/>
                  <a:gd name="connsiteY1" fmla="*/ 2228148 h 2228147"/>
                  <a:gd name="connsiteX0" fmla="*/ 0 w 7061200"/>
                  <a:gd name="connsiteY0" fmla="*/ -2 h 2228143"/>
                  <a:gd name="connsiteX1" fmla="*/ 7061200 w 7061200"/>
                  <a:gd name="connsiteY1" fmla="*/ 2228144 h 222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1200" h="2228143">
                    <a:moveTo>
                      <a:pt x="0" y="-2"/>
                    </a:moveTo>
                    <a:cubicBezTo>
                      <a:pt x="2770986" y="567028"/>
                      <a:pt x="2813781" y="1983201"/>
                      <a:pt x="7061200" y="2228144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4" name="TextBox 243"/>
            <p:cNvSpPr txBox="1"/>
            <p:nvPr/>
          </p:nvSpPr>
          <p:spPr>
            <a:xfrm flipH="1">
              <a:off x="6908934" y="4756464"/>
              <a:ext cx="11754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70C0"/>
                  </a:solidFill>
                </a:rPr>
                <a:t>Tangential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1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Approaches (Separatrix simplification)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11"/>
            <a:ext cx="4185140" cy="3168788"/>
          </a:xfrm>
        </p:spPr>
        <p:txBody>
          <a:bodyPr>
            <a:normAutofit fontScale="70000" lnSpcReduction="20000"/>
          </a:bodyPr>
          <a:lstStyle/>
          <a:p>
            <a:r>
              <a:rPr lang="de-DE" b="1" dirty="0" smtClean="0"/>
              <a:t>Start from a quadrangulation</a:t>
            </a:r>
          </a:p>
          <a:p>
            <a:r>
              <a:rPr lang="de-DE" b="1" dirty="0" smtClean="0"/>
              <a:t>Simplify</a:t>
            </a:r>
            <a:endParaRPr lang="de-DE" b="1" dirty="0"/>
          </a:p>
          <a:p>
            <a:pPr lvl="1"/>
            <a:endParaRPr lang="de-DE" sz="2000" b="1" dirty="0" smtClean="0"/>
          </a:p>
          <a:p>
            <a:pPr lvl="1"/>
            <a:r>
              <a:rPr lang="de-DE" sz="2000" dirty="0" smtClean="0"/>
              <a:t>With </a:t>
            </a:r>
            <a:r>
              <a:rPr lang="en-US" sz="2000" dirty="0" smtClean="0"/>
              <a:t>a greedy approach</a:t>
            </a:r>
            <a:endParaRPr lang="en-US" sz="2000" dirty="0"/>
          </a:p>
          <a:p>
            <a:pPr marL="349250" lvl="1" indent="0">
              <a:buNone/>
            </a:pPr>
            <a:endParaRPr lang="en-US" sz="2000" dirty="0" smtClean="0"/>
          </a:p>
          <a:p>
            <a:pPr marL="349250" lvl="1" indent="0">
              <a:buNone/>
            </a:pPr>
            <a:endParaRPr lang="en-US" sz="2000" dirty="0"/>
          </a:p>
          <a:p>
            <a:r>
              <a:rPr lang="en-US" sz="2200" dirty="0" smtClean="0"/>
              <a:t>May stuck at local minima</a:t>
            </a:r>
          </a:p>
          <a:p>
            <a:pPr lvl="1"/>
            <a:endParaRPr lang="en-US" sz="2000" dirty="0" smtClean="0"/>
          </a:p>
          <a:p>
            <a:pPr lvl="1"/>
            <a:endParaRPr lang="en-US" sz="2000" b="1" dirty="0"/>
          </a:p>
          <a:p>
            <a:r>
              <a:rPr lang="en-US" sz="2200" b="1" dirty="0" smtClean="0"/>
              <a:t>NEEDS AN INPUT QUADRANGULATION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5003392" y="2486600"/>
            <a:ext cx="3556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800" dirty="0"/>
              <a:t>David </a:t>
            </a:r>
            <a:r>
              <a:rPr lang="en-US" sz="800" dirty="0" smtClean="0"/>
              <a:t>Bommes et al</a:t>
            </a:r>
            <a:endParaRPr lang="en-US" sz="800" dirty="0"/>
          </a:p>
          <a:p>
            <a:r>
              <a:rPr lang="en-US" sz="800" dirty="0" smtClean="0"/>
              <a:t>Global </a:t>
            </a:r>
            <a:r>
              <a:rPr lang="en-US" sz="800" dirty="0"/>
              <a:t>Structure Optimization of Quadrilateral </a:t>
            </a:r>
            <a:r>
              <a:rPr lang="en-US" sz="800" dirty="0" smtClean="0"/>
              <a:t>Meshes</a:t>
            </a:r>
            <a:endParaRPr lang="en-US" sz="800" dirty="0"/>
          </a:p>
        </p:txBody>
      </p:sp>
      <p:sp>
        <p:nvSpPr>
          <p:cNvPr id="159" name="Rectangle 158"/>
          <p:cNvSpPr/>
          <p:nvPr/>
        </p:nvSpPr>
        <p:spPr>
          <a:xfrm>
            <a:off x="5003392" y="4400727"/>
            <a:ext cx="3556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800" dirty="0" smtClean="0"/>
              <a:t>Tarini et al</a:t>
            </a:r>
            <a:endParaRPr lang="en-US" sz="800" dirty="0"/>
          </a:p>
          <a:p>
            <a:r>
              <a:rPr lang="en-US" sz="800" dirty="0"/>
              <a:t>Simple Quad Domains for Field Aligned Mesh Parametrization</a:t>
            </a:r>
          </a:p>
        </p:txBody>
      </p:sp>
      <p:pic>
        <p:nvPicPr>
          <p:cNvPr id="13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2794" y="3089245"/>
            <a:ext cx="952607" cy="150512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8539" y="3089246"/>
            <a:ext cx="949273" cy="150512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1108" y="3089273"/>
            <a:ext cx="948797" cy="149481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16" name="Picture 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9925" y="3089244"/>
            <a:ext cx="1066920" cy="15432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17" name="Picture 16" descr="Screen Shot 2016-09-30 at 11.01.3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12" y="1018310"/>
            <a:ext cx="4845909" cy="15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Approaches (Dual Graph)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11"/>
            <a:ext cx="4185140" cy="3237200"/>
          </a:xfrm>
        </p:spPr>
        <p:txBody>
          <a:bodyPr>
            <a:normAutofit/>
          </a:bodyPr>
          <a:lstStyle/>
          <a:p>
            <a:r>
              <a:rPr lang="de-DE" sz="1400" dirty="0" smtClean="0"/>
              <a:t>Find a the minimal of loop that</a:t>
            </a:r>
            <a:endParaRPr lang="de-DE" sz="1400" dirty="0"/>
          </a:p>
          <a:p>
            <a:pPr lvl="1"/>
            <a:endParaRPr lang="de-DE" sz="1400" b="1" dirty="0" smtClean="0"/>
          </a:p>
          <a:p>
            <a:pPr lvl="1"/>
            <a:r>
              <a:rPr lang="it-IT" sz="1400" dirty="0" smtClean="0"/>
              <a:t>Separate each pair of singularities</a:t>
            </a:r>
            <a:endParaRPr lang="en-US" sz="1400" dirty="0"/>
          </a:p>
          <a:p>
            <a:pPr marL="349250" lvl="1" indent="0">
              <a:buNone/>
            </a:pPr>
            <a:endParaRPr lang="en-US" sz="1400" dirty="0"/>
          </a:p>
          <a:p>
            <a:pPr lvl="1"/>
            <a:r>
              <a:rPr lang="en-US" sz="1400" dirty="0" smtClean="0"/>
              <a:t>Do not intersect tangentially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 smtClean="0"/>
              <a:t>Greedy approach</a:t>
            </a:r>
          </a:p>
          <a:p>
            <a:pPr marL="349250" lvl="1" indent="0">
              <a:buNone/>
            </a:pPr>
            <a:endParaRPr lang="en-US" sz="1400" b="1" dirty="0"/>
          </a:p>
          <a:p>
            <a:r>
              <a:rPr lang="en-US" sz="1400" dirty="0" smtClean="0"/>
              <a:t>Not global optimal solution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164988" y="4473785"/>
            <a:ext cx="3172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Campen et al</a:t>
            </a:r>
            <a:endParaRPr lang="en-US" sz="800" dirty="0"/>
          </a:p>
          <a:p>
            <a:r>
              <a:rPr lang="en-US" sz="800" dirty="0"/>
              <a:t>Dual Loops Meshing: Quality Quad Layouts on </a:t>
            </a:r>
            <a:r>
              <a:rPr lang="en-US" sz="800" dirty="0" smtClean="0"/>
              <a:t>Manifolds</a:t>
            </a:r>
            <a:endParaRPr lang="en-US" sz="800" dirty="0"/>
          </a:p>
        </p:txBody>
      </p:sp>
      <p:pic>
        <p:nvPicPr>
          <p:cNvPr id="9" name="Picture 8" descr="Screen Shot 2016-09-30 at 13.28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59" y="2600959"/>
            <a:ext cx="1281103" cy="1866114"/>
          </a:xfrm>
          <a:prstGeom prst="rect">
            <a:avLst/>
          </a:prstGeom>
        </p:spPr>
      </p:pic>
      <p:pic>
        <p:nvPicPr>
          <p:cNvPr id="10" name="Picture 9" descr="Screen Shot 2016-09-30 at 13.28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47" y="2607669"/>
            <a:ext cx="1244077" cy="1866116"/>
          </a:xfrm>
          <a:prstGeom prst="rect">
            <a:avLst/>
          </a:prstGeom>
        </p:spPr>
      </p:pic>
      <p:pic>
        <p:nvPicPr>
          <p:cNvPr id="11" name="Picture 10" descr="Screen Shot 2016-09-30 at 13.35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06" y="1071378"/>
            <a:ext cx="2384399" cy="137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Optimal set of separatrices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11"/>
            <a:ext cx="4185140" cy="3237200"/>
          </a:xfrm>
        </p:spPr>
        <p:txBody>
          <a:bodyPr>
            <a:normAutofit fontScale="77500" lnSpcReduction="20000"/>
          </a:bodyPr>
          <a:lstStyle/>
          <a:p>
            <a:r>
              <a:rPr lang="de-DE" sz="2200" dirty="0" smtClean="0"/>
              <a:t>Define a set of potential candidates</a:t>
            </a:r>
          </a:p>
          <a:p>
            <a:pPr marL="0" indent="0">
              <a:buNone/>
            </a:pPr>
            <a:endParaRPr lang="de-DE" sz="2200" dirty="0" smtClean="0"/>
          </a:p>
          <a:p>
            <a:pPr marL="349250" lvl="1" indent="0">
              <a:buNone/>
            </a:pPr>
            <a:endParaRPr lang="de-DE" sz="2200" b="1" dirty="0" smtClean="0"/>
          </a:p>
          <a:p>
            <a:pPr lvl="1"/>
            <a:r>
              <a:rPr lang="de-DE" sz="2200" b="1" dirty="0" smtClean="0"/>
              <a:t>F</a:t>
            </a:r>
            <a:r>
              <a:rPr lang="it-IT" sz="2200" b="1" dirty="0" smtClean="0"/>
              <a:t>ind the optimal sub set </a:t>
            </a:r>
            <a:endParaRPr lang="en-US" sz="2200" b="1" dirty="0"/>
          </a:p>
          <a:p>
            <a:pPr marL="349250" lvl="1" indent="0">
              <a:buNone/>
            </a:pPr>
            <a:endParaRPr lang="en-US" sz="2200" dirty="0"/>
          </a:p>
          <a:p>
            <a:pPr lvl="1"/>
            <a:r>
              <a:rPr lang="en-US" sz="2200" dirty="0" smtClean="0"/>
              <a:t>That respects the constraints</a:t>
            </a:r>
          </a:p>
          <a:p>
            <a:pPr marL="349250" lvl="1" indent="0">
              <a:buNone/>
            </a:pPr>
            <a:endParaRPr lang="en-US" sz="2000" b="1" dirty="0"/>
          </a:p>
          <a:p>
            <a:r>
              <a:rPr lang="en-US" sz="2200" b="1" dirty="0" smtClean="0"/>
              <a:t>Requiring tracing the candidates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91738" y="3794817"/>
            <a:ext cx="3172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Razafindrazak et al.</a:t>
            </a:r>
          </a:p>
          <a:p>
            <a:r>
              <a:rPr lang="en-US" sz="800" dirty="0"/>
              <a:t>Perfect Matching Quad Layouts for Manifold Meshes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332568"/>
            <a:ext cx="39878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in parametric space(problems)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16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11"/>
            <a:ext cx="3531702" cy="3237200"/>
          </a:xfrm>
        </p:spPr>
        <p:txBody>
          <a:bodyPr>
            <a:normAutofit fontScale="85000" lnSpcReduction="20000"/>
          </a:bodyPr>
          <a:lstStyle/>
          <a:p>
            <a:r>
              <a:rPr lang="de-DE" sz="2200" dirty="0" err="1" smtClean="0"/>
              <a:t>No</a:t>
            </a:r>
            <a:r>
              <a:rPr lang="de-DE" sz="2200" dirty="0" smtClean="0"/>
              <a:t> </a:t>
            </a:r>
            <a:r>
              <a:rPr lang="de-DE" sz="2200" dirty="0" err="1" smtClean="0"/>
              <a:t>foldovers</a:t>
            </a:r>
            <a:r>
              <a:rPr lang="de-DE" sz="2200" dirty="0" smtClean="0"/>
              <a:t> </a:t>
            </a:r>
            <a:r>
              <a:rPr lang="de-DE" sz="2200" dirty="0" err="1" smtClean="0"/>
              <a:t>allowed</a:t>
            </a:r>
            <a:endParaRPr lang="de-DE" sz="2200" dirty="0"/>
          </a:p>
          <a:p>
            <a:endParaRPr lang="de-DE" sz="2200" dirty="0" smtClean="0"/>
          </a:p>
          <a:p>
            <a:r>
              <a:rPr lang="de-DE" sz="2200" b="1" dirty="0" smtClean="0"/>
              <a:t>Inherits distortion during tracing</a:t>
            </a:r>
          </a:p>
          <a:p>
            <a:endParaRPr lang="de-DE" sz="2200" dirty="0"/>
          </a:p>
          <a:p>
            <a:r>
              <a:rPr lang="de-DE" sz="2200" dirty="0" smtClean="0"/>
              <a:t>Not trivial in case of a complex parametric domain</a:t>
            </a:r>
          </a:p>
          <a:p>
            <a:pPr lvl="1"/>
            <a:r>
              <a:rPr lang="de-DE" dirty="0" smtClean="0"/>
              <a:t>Prone to numerical errors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27377" y="930953"/>
            <a:ext cx="2904559" cy="4225749"/>
            <a:chOff x="5525911" y="660195"/>
            <a:chExt cx="3263983" cy="4748664"/>
          </a:xfrm>
        </p:grpSpPr>
        <p:pic>
          <p:nvPicPr>
            <p:cNvPr id="14" name="Picture 3" descr="C:\papersNew\2011\Siggraph_TopDownQuadParam\images\IgeaUV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393" t="-1774" r="5225" b="-1133"/>
            <a:stretch>
              <a:fillRect/>
            </a:stretch>
          </p:blipFill>
          <p:spPr bwMode="auto">
            <a:xfrm rot="5400000">
              <a:off x="4917907" y="1536872"/>
              <a:ext cx="4748664" cy="2995310"/>
            </a:xfrm>
            <a:prstGeom prst="rect">
              <a:avLst/>
            </a:prstGeom>
            <a:noFill/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6236201" y="3455145"/>
              <a:ext cx="54331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355440" y="1693865"/>
              <a:ext cx="0" cy="70464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5525911" y="861044"/>
              <a:ext cx="1818958" cy="2602631"/>
            </a:xfrm>
            <a:custGeom>
              <a:avLst/>
              <a:gdLst>
                <a:gd name="connsiteX0" fmla="*/ 704636 w 1818958"/>
                <a:gd name="connsiteY0" fmla="*/ 2602631 h 2602631"/>
                <a:gd name="connsiteX1" fmla="*/ 8184 w 1818958"/>
                <a:gd name="connsiteY1" fmla="*/ 1971728 h 2602631"/>
                <a:gd name="connsiteX2" fmla="*/ 401474 w 1818958"/>
                <a:gd name="connsiteY2" fmla="*/ 365792 h 2602631"/>
                <a:gd name="connsiteX3" fmla="*/ 1532184 w 1818958"/>
                <a:gd name="connsiteY3" fmla="*/ 21663 h 2602631"/>
                <a:gd name="connsiteX4" fmla="*/ 1818958 w 1818958"/>
                <a:gd name="connsiteY4" fmla="*/ 775470 h 260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958" h="2602631">
                  <a:moveTo>
                    <a:pt x="704636" y="2602631"/>
                  </a:moveTo>
                  <a:cubicBezTo>
                    <a:pt x="381673" y="2473582"/>
                    <a:pt x="58711" y="2344534"/>
                    <a:pt x="8184" y="1971728"/>
                  </a:cubicBezTo>
                  <a:cubicBezTo>
                    <a:pt x="-42343" y="1598922"/>
                    <a:pt x="147474" y="690803"/>
                    <a:pt x="401474" y="365792"/>
                  </a:cubicBezTo>
                  <a:cubicBezTo>
                    <a:pt x="655474" y="40781"/>
                    <a:pt x="1295937" y="-46617"/>
                    <a:pt x="1532184" y="21663"/>
                  </a:cubicBezTo>
                  <a:cubicBezTo>
                    <a:pt x="1768431" y="89943"/>
                    <a:pt x="1818958" y="775470"/>
                    <a:pt x="1818958" y="77547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6622487" y="4361685"/>
              <a:ext cx="558061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7260783">
              <a:off x="5389848" y="1606660"/>
              <a:ext cx="913864" cy="41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jumps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5324" y="4350992"/>
              <a:ext cx="1187981" cy="41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overlaps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43763" y="1183110"/>
            <a:ext cx="1844281" cy="3740491"/>
            <a:chOff x="3543763" y="1183110"/>
            <a:chExt cx="1844281" cy="3740491"/>
          </a:xfrm>
        </p:grpSpPr>
        <p:pic>
          <p:nvPicPr>
            <p:cNvPr id="28" name="Picture 27" descr="0_poisson_tx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763" y="1183110"/>
              <a:ext cx="1826926" cy="1775704"/>
            </a:xfrm>
            <a:prstGeom prst="rect">
              <a:avLst/>
            </a:prstGeom>
          </p:spPr>
        </p:pic>
        <p:pic>
          <p:nvPicPr>
            <p:cNvPr id="29" name="Picture 28" descr="1_PQ_layou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118" y="3147897"/>
              <a:ext cx="1826926" cy="1775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3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Then trace in 3D!!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17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11"/>
            <a:ext cx="4185140" cy="3237200"/>
          </a:xfrm>
        </p:spPr>
        <p:txBody>
          <a:bodyPr>
            <a:normAutofit lnSpcReduction="10000"/>
          </a:bodyPr>
          <a:lstStyle/>
          <a:p>
            <a:r>
              <a:rPr lang="de-DE" sz="2200" dirty="0" smtClean="0"/>
              <a:t>Propagate from singularities</a:t>
            </a:r>
            <a:endParaRPr lang="de-DE" sz="2200" dirty="0"/>
          </a:p>
          <a:p>
            <a:endParaRPr lang="de-DE" sz="2200" dirty="0" smtClean="0"/>
          </a:p>
          <a:p>
            <a:r>
              <a:rPr lang="de-DE" sz="2200" dirty="0" err="1"/>
              <a:t>P</a:t>
            </a:r>
            <a:r>
              <a:rPr lang="de-DE" sz="2200" dirty="0" err="1" smtClean="0"/>
              <a:t>recise</a:t>
            </a:r>
            <a:r>
              <a:rPr lang="de-DE" sz="2200" dirty="0" smtClean="0"/>
              <a:t> </a:t>
            </a:r>
            <a:r>
              <a:rPr lang="de-DE" sz="2200" dirty="0" err="1" smtClean="0"/>
              <a:t>tracing</a:t>
            </a:r>
            <a:r>
              <a:rPr lang="de-DE" sz="2200" dirty="0" smtClean="0"/>
              <a:t> </a:t>
            </a:r>
            <a:r>
              <a:rPr lang="de-DE" sz="2200" dirty="0" err="1" smtClean="0"/>
              <a:t>leads</a:t>
            </a:r>
            <a:r>
              <a:rPr lang="de-DE" sz="2200" dirty="0" smtClean="0"/>
              <a:t> only to orthogonal </a:t>
            </a:r>
            <a:r>
              <a:rPr lang="de-DE" sz="2200" dirty="0" err="1" smtClean="0"/>
              <a:t>crossings</a:t>
            </a:r>
            <a:endParaRPr lang="de-DE" sz="2200" dirty="0" smtClean="0"/>
          </a:p>
          <a:p>
            <a:endParaRPr lang="de-DE" sz="2200" dirty="0"/>
          </a:p>
          <a:p>
            <a:r>
              <a:rPr lang="de-DE" sz="2200" b="1" dirty="0" err="1" smtClean="0"/>
              <a:t>Creates</a:t>
            </a:r>
            <a:r>
              <a:rPr lang="de-DE" sz="2200" b="1" dirty="0" smtClean="0"/>
              <a:t> a lot of t-Junctions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6326" y="4619993"/>
            <a:ext cx="2561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Myles et al.</a:t>
            </a:r>
          </a:p>
          <a:p>
            <a:r>
              <a:rPr lang="en-US" sz="800" dirty="0"/>
              <a:t>Robust Field-aligned Global Parametrization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6134" y="1136931"/>
            <a:ext cx="2475684" cy="34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403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Then trace in 3D!!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18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11"/>
            <a:ext cx="4185140" cy="2719253"/>
          </a:xfrm>
        </p:spPr>
        <p:txBody>
          <a:bodyPr>
            <a:normAutofit/>
          </a:bodyPr>
          <a:lstStyle/>
          <a:p>
            <a:r>
              <a:rPr lang="de-DE" sz="2200" dirty="0" smtClean="0"/>
              <a:t>Propagate from singularities</a:t>
            </a:r>
            <a:endParaRPr lang="de-DE" sz="2200" dirty="0"/>
          </a:p>
          <a:p>
            <a:endParaRPr lang="de-DE" sz="2200" dirty="0" smtClean="0"/>
          </a:p>
          <a:p>
            <a:r>
              <a:rPr lang="de-DE" sz="2200" dirty="0" err="1"/>
              <a:t>P</a:t>
            </a:r>
            <a:r>
              <a:rPr lang="de-DE" sz="2200" dirty="0" err="1" smtClean="0"/>
              <a:t>recise</a:t>
            </a:r>
            <a:r>
              <a:rPr lang="de-DE" sz="2200" dirty="0" smtClean="0"/>
              <a:t> </a:t>
            </a:r>
            <a:r>
              <a:rPr lang="de-DE" sz="2200" dirty="0" err="1" smtClean="0"/>
              <a:t>tracing</a:t>
            </a:r>
            <a:r>
              <a:rPr lang="de-DE" sz="2200" dirty="0" smtClean="0"/>
              <a:t> </a:t>
            </a:r>
            <a:r>
              <a:rPr lang="de-DE" sz="2200" dirty="0" err="1" smtClean="0"/>
              <a:t>leads</a:t>
            </a:r>
            <a:r>
              <a:rPr lang="de-DE" sz="2200" dirty="0" smtClean="0"/>
              <a:t> only to orthogonal </a:t>
            </a:r>
            <a:r>
              <a:rPr lang="de-DE" sz="2200" dirty="0" err="1" smtClean="0"/>
              <a:t>crossings</a:t>
            </a:r>
            <a:endParaRPr lang="de-DE" sz="2200" dirty="0" smtClean="0"/>
          </a:p>
          <a:p>
            <a:endParaRPr lang="de-DE" sz="2200" dirty="0"/>
          </a:p>
        </p:txBody>
      </p:sp>
      <p:sp>
        <p:nvSpPr>
          <p:cNvPr id="16" name="Rectangle 15"/>
          <p:cNvSpPr/>
          <p:nvPr/>
        </p:nvSpPr>
        <p:spPr>
          <a:xfrm>
            <a:off x="5906326" y="4619993"/>
            <a:ext cx="2561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Myles et al.</a:t>
            </a:r>
          </a:p>
          <a:p>
            <a:r>
              <a:rPr lang="en-US" sz="800" dirty="0"/>
              <a:t>Robust Field-aligned Global Parametrization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6134" y="1136931"/>
            <a:ext cx="2475684" cy="34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76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intuition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4" y="1180165"/>
            <a:ext cx="8303529" cy="1874678"/>
          </a:xfrm>
        </p:spPr>
        <p:txBody>
          <a:bodyPr>
            <a:normAutofit/>
          </a:bodyPr>
          <a:lstStyle/>
          <a:p>
            <a:r>
              <a:rPr lang="it-IT" dirty="0" smtClean="0"/>
              <a:t>Precise tracing leads to complicate layouts!</a:t>
            </a:r>
          </a:p>
          <a:p>
            <a:r>
              <a:rPr lang="it-IT" sz="2000" dirty="0" smtClean="0"/>
              <a:t>Layout can be simplified by allowing separatrices to drift</a:t>
            </a:r>
            <a:endParaRPr lang="en-US" sz="2000" dirty="0" smtClean="0"/>
          </a:p>
        </p:txBody>
      </p:sp>
      <p:grpSp>
        <p:nvGrpSpPr>
          <p:cNvPr id="178" name="Group 177"/>
          <p:cNvGrpSpPr/>
          <p:nvPr/>
        </p:nvGrpSpPr>
        <p:grpSpPr>
          <a:xfrm>
            <a:off x="1090616" y="2347871"/>
            <a:ext cx="3025337" cy="1769267"/>
            <a:chOff x="4235880" y="1872540"/>
            <a:chExt cx="2475649" cy="1447800"/>
          </a:xfrm>
        </p:grpSpPr>
        <p:sp>
          <p:nvSpPr>
            <p:cNvPr id="179" name="Freeform 178"/>
            <p:cNvSpPr/>
            <p:nvPr/>
          </p:nvSpPr>
          <p:spPr>
            <a:xfrm>
              <a:off x="4616880" y="2153210"/>
              <a:ext cx="1645920" cy="22987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2814" h="883297">
                  <a:moveTo>
                    <a:pt x="0" y="337197"/>
                  </a:moveTo>
                  <a:cubicBezTo>
                    <a:pt x="796925" y="610247"/>
                    <a:pt x="1593850" y="883297"/>
                    <a:pt x="2387600" y="845197"/>
                  </a:cubicBezTo>
                  <a:cubicBezTo>
                    <a:pt x="3181350" y="807097"/>
                    <a:pt x="4004964" y="217194"/>
                    <a:pt x="4762500" y="108597"/>
                  </a:cubicBezTo>
                  <a:cubicBezTo>
                    <a:pt x="5520036" y="0"/>
                    <a:pt x="6932814" y="193617"/>
                    <a:pt x="6932814" y="193617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677840" y="2764080"/>
              <a:ext cx="1767840" cy="233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84670"/>
                <a:gd name="connsiteY0" fmla="*/ 390880 h 888177"/>
                <a:gd name="connsiteX1" fmla="*/ 2211070 w 6884670"/>
                <a:gd name="connsiteY1" fmla="*/ 840317 h 888177"/>
                <a:gd name="connsiteX2" fmla="*/ 4585970 w 6884670"/>
                <a:gd name="connsiteY2" fmla="*/ 103717 h 888177"/>
                <a:gd name="connsiteX3" fmla="*/ 6884670 w 6884670"/>
                <a:gd name="connsiteY3" fmla="*/ 218017 h 888177"/>
                <a:gd name="connsiteX0" fmla="*/ 0 w 6708140"/>
                <a:gd name="connsiteY0" fmla="*/ 420161 h 893057"/>
                <a:gd name="connsiteX1" fmla="*/ 2034540 w 6708140"/>
                <a:gd name="connsiteY1" fmla="*/ 840317 h 893057"/>
                <a:gd name="connsiteX2" fmla="*/ 4409440 w 6708140"/>
                <a:gd name="connsiteY2" fmla="*/ 103717 h 893057"/>
                <a:gd name="connsiteX3" fmla="*/ 6708140 w 6708140"/>
                <a:gd name="connsiteY3" fmla="*/ 218017 h 893057"/>
                <a:gd name="connsiteX0" fmla="*/ 0 w 6825827"/>
                <a:gd name="connsiteY0" fmla="*/ 449441 h 897937"/>
                <a:gd name="connsiteX1" fmla="*/ 2152227 w 6825827"/>
                <a:gd name="connsiteY1" fmla="*/ 840317 h 897937"/>
                <a:gd name="connsiteX2" fmla="*/ 4527127 w 6825827"/>
                <a:gd name="connsiteY2" fmla="*/ 103717 h 897937"/>
                <a:gd name="connsiteX3" fmla="*/ 6825827 w 6825827"/>
                <a:gd name="connsiteY3" fmla="*/ 218017 h 89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5827" h="897937">
                  <a:moveTo>
                    <a:pt x="0" y="449441"/>
                  </a:moveTo>
                  <a:cubicBezTo>
                    <a:pt x="796925" y="722491"/>
                    <a:pt x="1397706" y="897938"/>
                    <a:pt x="2152227" y="840317"/>
                  </a:cubicBezTo>
                  <a:cubicBezTo>
                    <a:pt x="2906748" y="782696"/>
                    <a:pt x="3748194" y="207434"/>
                    <a:pt x="4527127" y="103717"/>
                  </a:cubicBezTo>
                  <a:cubicBezTo>
                    <a:pt x="5306060" y="0"/>
                    <a:pt x="6825827" y="218017"/>
                    <a:pt x="6825827" y="218017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/>
            <p:cNvGrpSpPr/>
            <p:nvPr/>
          </p:nvGrpSpPr>
          <p:grpSpPr>
            <a:xfrm rot="20706295">
              <a:off x="553128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 rot="21177724">
              <a:off x="591228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33" name="Straight Connector 23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 rot="462573">
              <a:off x="475785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31" name="Straight Connector 23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 rot="21107213">
              <a:off x="5138850" y="3091740"/>
              <a:ext cx="228600" cy="228600"/>
              <a:chOff x="762000" y="2134394"/>
              <a:chExt cx="304800" cy="304006"/>
            </a:xfrm>
          </p:grpSpPr>
          <p:cxnSp>
            <p:nvCxnSpPr>
              <p:cNvPr id="229" name="Straight Connector 22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 rot="20483821">
              <a:off x="553128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591228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5" name="Straight Connector 22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 rot="830885">
              <a:off x="475785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3" name="Straight Connector 22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 rot="20965956">
              <a:off x="5138850" y="2710740"/>
              <a:ext cx="228600" cy="228600"/>
              <a:chOff x="762000" y="2134394"/>
              <a:chExt cx="304800" cy="304006"/>
            </a:xfrm>
          </p:grpSpPr>
          <p:cxnSp>
            <p:nvCxnSpPr>
              <p:cNvPr id="221" name="Straight Connector 22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 188"/>
            <p:cNvGrpSpPr/>
            <p:nvPr/>
          </p:nvGrpSpPr>
          <p:grpSpPr>
            <a:xfrm rot="20698992">
              <a:off x="553128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9" name="Straight Connector 21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 rot="359788">
              <a:off x="591228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Group 190"/>
            <p:cNvGrpSpPr/>
            <p:nvPr/>
          </p:nvGrpSpPr>
          <p:grpSpPr>
            <a:xfrm rot="713712">
              <a:off x="475785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5" name="Straight Connector 21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Group 191"/>
            <p:cNvGrpSpPr/>
            <p:nvPr/>
          </p:nvGrpSpPr>
          <p:grpSpPr>
            <a:xfrm rot="21395711">
              <a:off x="5138850" y="2329740"/>
              <a:ext cx="228600" cy="228600"/>
              <a:chOff x="762000" y="2134394"/>
              <a:chExt cx="304800" cy="304006"/>
            </a:xfrm>
          </p:grpSpPr>
          <p:cxnSp>
            <p:nvCxnSpPr>
              <p:cNvPr id="213" name="Straight Connector 21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/>
          </p:nvGrpSpPr>
          <p:grpSpPr>
            <a:xfrm rot="20917671">
              <a:off x="553128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Group 193"/>
            <p:cNvGrpSpPr/>
            <p:nvPr/>
          </p:nvGrpSpPr>
          <p:grpSpPr>
            <a:xfrm rot="357769">
              <a:off x="591228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09" name="Straight Connector 20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" name="Group 194"/>
            <p:cNvGrpSpPr/>
            <p:nvPr/>
          </p:nvGrpSpPr>
          <p:grpSpPr>
            <a:xfrm rot="616154">
              <a:off x="475785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07" name="Straight Connector 20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 rot="20621913">
              <a:off x="5138850" y="1872540"/>
              <a:ext cx="228600" cy="228600"/>
              <a:chOff x="762000" y="2134394"/>
              <a:chExt cx="304800" cy="304006"/>
            </a:xfrm>
          </p:grpSpPr>
          <p:cxnSp>
            <p:nvCxnSpPr>
              <p:cNvPr id="205" name="Straight Connector 20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7" name="Freeform 196"/>
            <p:cNvSpPr/>
            <p:nvPr/>
          </p:nvSpPr>
          <p:spPr>
            <a:xfrm>
              <a:off x="6293279" y="2210482"/>
              <a:ext cx="418250" cy="105288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4762498"/>
                <a:gd name="connsiteY0" fmla="*/ 228602 h 774702"/>
                <a:gd name="connsiteX1" fmla="*/ 2387600 w 4762498"/>
                <a:gd name="connsiteY1" fmla="*/ 736602 h 774702"/>
                <a:gd name="connsiteX2" fmla="*/ 4762500 w 4762498"/>
                <a:gd name="connsiteY2" fmla="*/ 2 h 774702"/>
                <a:gd name="connsiteX0" fmla="*/ 0 w 2387599"/>
                <a:gd name="connsiteY0" fmla="*/ -2 h 546098"/>
                <a:gd name="connsiteX1" fmla="*/ 2387600 w 2387599"/>
                <a:gd name="connsiteY1" fmla="*/ 507998 h 546098"/>
                <a:gd name="connsiteX0" fmla="*/ 0 w 2483888"/>
                <a:gd name="connsiteY0" fmla="*/ 0 h 575382"/>
                <a:gd name="connsiteX1" fmla="*/ 2483889 w 2483888"/>
                <a:gd name="connsiteY1" fmla="*/ 537282 h 575382"/>
                <a:gd name="connsiteX0" fmla="*/ 0 w 2483888"/>
                <a:gd name="connsiteY0" fmla="*/ 0 h 575382"/>
                <a:gd name="connsiteX1" fmla="*/ 2483889 w 2483888"/>
                <a:gd name="connsiteY1" fmla="*/ 537282 h 575382"/>
                <a:gd name="connsiteX0" fmla="*/ 0 w 1467503"/>
                <a:gd name="connsiteY0" fmla="*/ 0 h 380178"/>
                <a:gd name="connsiteX1" fmla="*/ 1467503 w 1467503"/>
                <a:gd name="connsiteY1" fmla="*/ 342079 h 380178"/>
                <a:gd name="connsiteX0" fmla="*/ 0 w 1467503"/>
                <a:gd name="connsiteY0" fmla="*/ 0 h 380178"/>
                <a:gd name="connsiteX1" fmla="*/ 1467503 w 1467503"/>
                <a:gd name="connsiteY1" fmla="*/ 342079 h 380178"/>
                <a:gd name="connsiteX0" fmla="*/ 0 w 1761720"/>
                <a:gd name="connsiteY0" fmla="*/ 0 h 404578"/>
                <a:gd name="connsiteX1" fmla="*/ 1761720 w 1761720"/>
                <a:gd name="connsiteY1" fmla="*/ 366479 h 40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1720" h="404578">
                  <a:moveTo>
                    <a:pt x="0" y="0"/>
                  </a:moveTo>
                  <a:cubicBezTo>
                    <a:pt x="1053696" y="155929"/>
                    <a:pt x="1288935" y="404578"/>
                    <a:pt x="1761720" y="366479"/>
                  </a:cubicBezTo>
                </a:path>
              </a:pathLst>
            </a:cu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4235880" y="2687878"/>
              <a:ext cx="444710" cy="191298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4762498"/>
                <a:gd name="connsiteY0" fmla="*/ 228602 h 774702"/>
                <a:gd name="connsiteX1" fmla="*/ 2387600 w 4762498"/>
                <a:gd name="connsiteY1" fmla="*/ 736602 h 774702"/>
                <a:gd name="connsiteX2" fmla="*/ 4762500 w 4762498"/>
                <a:gd name="connsiteY2" fmla="*/ 2 h 774702"/>
                <a:gd name="connsiteX0" fmla="*/ 0 w 2387599"/>
                <a:gd name="connsiteY0" fmla="*/ -2 h 546098"/>
                <a:gd name="connsiteX1" fmla="*/ 2387600 w 2387599"/>
                <a:gd name="connsiteY1" fmla="*/ 507998 h 546098"/>
                <a:gd name="connsiteX0" fmla="*/ 0 w 2387599"/>
                <a:gd name="connsiteY0" fmla="*/ 2 h 546102"/>
                <a:gd name="connsiteX1" fmla="*/ 2387599 w 2387599"/>
                <a:gd name="connsiteY1" fmla="*/ 508001 h 546102"/>
                <a:gd name="connsiteX0" fmla="*/ 0 w 2387599"/>
                <a:gd name="connsiteY0" fmla="*/ -2 h 507997"/>
                <a:gd name="connsiteX1" fmla="*/ 2387599 w 2387599"/>
                <a:gd name="connsiteY1" fmla="*/ 507997 h 507997"/>
                <a:gd name="connsiteX0" fmla="*/ 0 w 2901141"/>
                <a:gd name="connsiteY0" fmla="*/ 2 h 453391"/>
                <a:gd name="connsiteX1" fmla="*/ 2901141 w 2901141"/>
                <a:gd name="connsiteY1" fmla="*/ 453391 h 453391"/>
                <a:gd name="connsiteX0" fmla="*/ 0 w 2901141"/>
                <a:gd name="connsiteY0" fmla="*/ -2 h 453387"/>
                <a:gd name="connsiteX1" fmla="*/ 2901141 w 2901141"/>
                <a:gd name="connsiteY1" fmla="*/ 453387 h 453387"/>
                <a:gd name="connsiteX0" fmla="*/ 0 w 3478876"/>
                <a:gd name="connsiteY0" fmla="*/ 2 h 617220"/>
                <a:gd name="connsiteX1" fmla="*/ 3478876 w 3478876"/>
                <a:gd name="connsiteY1" fmla="*/ 617220 h 617220"/>
                <a:gd name="connsiteX0" fmla="*/ 0 w 3478876"/>
                <a:gd name="connsiteY0" fmla="*/ -2 h 617216"/>
                <a:gd name="connsiteX1" fmla="*/ 3478876 w 3478876"/>
                <a:gd name="connsiteY1" fmla="*/ 617216 h 617216"/>
                <a:gd name="connsiteX0" fmla="*/ 0 w 3746346"/>
                <a:gd name="connsiteY0" fmla="*/ 2 h 685482"/>
                <a:gd name="connsiteX1" fmla="*/ 3746346 w 3746346"/>
                <a:gd name="connsiteY1" fmla="*/ 685482 h 68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6346" h="685482">
                  <a:moveTo>
                    <a:pt x="0" y="2"/>
                  </a:moveTo>
                  <a:cubicBezTo>
                    <a:pt x="796925" y="273052"/>
                    <a:pt x="2267874" y="459636"/>
                    <a:pt x="3746346" y="685482"/>
                  </a:cubicBezTo>
                </a:path>
              </a:pathLst>
            </a:cu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4540680" y="2078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199"/>
            <p:cNvSpPr/>
            <p:nvPr/>
          </p:nvSpPr>
          <p:spPr>
            <a:xfrm flipV="1">
              <a:off x="4540680" y="2306880"/>
              <a:ext cx="76200" cy="15240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540680" y="21544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6369480" y="2840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 202"/>
            <p:cNvSpPr/>
            <p:nvPr/>
          </p:nvSpPr>
          <p:spPr>
            <a:xfrm flipV="1">
              <a:off x="6369480" y="2642160"/>
              <a:ext cx="137160" cy="12192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  <a:gd name="connsiteX0" fmla="*/ 2057404 w 2057404"/>
                <a:gd name="connsiteY0" fmla="*/ 764820 h 764820"/>
                <a:gd name="connsiteX1" fmla="*/ 0 w 2057404"/>
                <a:gd name="connsiteY1" fmla="*/ 0 h 7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404" h="764820">
                  <a:moveTo>
                    <a:pt x="2057404" y="764820"/>
                  </a:moveTo>
                  <a:cubicBezTo>
                    <a:pt x="1666763" y="393699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6217080" y="26878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B</a:t>
              </a:r>
              <a:endParaRPr lang="en-US" sz="1200" dirty="0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636967" y="2347116"/>
            <a:ext cx="2393166" cy="1769267"/>
            <a:chOff x="6939000" y="1900339"/>
            <a:chExt cx="1958340" cy="1447800"/>
          </a:xfrm>
        </p:grpSpPr>
        <p:sp>
          <p:nvSpPr>
            <p:cNvPr id="238" name="Freeform 237"/>
            <p:cNvSpPr/>
            <p:nvPr/>
          </p:nvSpPr>
          <p:spPr>
            <a:xfrm>
              <a:off x="7015200" y="2240963"/>
              <a:ext cx="1676400" cy="579854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7061200"/>
                <a:gd name="connsiteY0" fmla="*/ 515290 h 2743435"/>
                <a:gd name="connsiteX1" fmla="*/ 2387600 w 7061200"/>
                <a:gd name="connsiteY1" fmla="*/ 1023290 h 2743435"/>
                <a:gd name="connsiteX2" fmla="*/ 4762500 w 7061200"/>
                <a:gd name="connsiteY2" fmla="*/ 286690 h 2743435"/>
                <a:gd name="connsiteX3" fmla="*/ 7061200 w 7061200"/>
                <a:gd name="connsiteY3" fmla="*/ 2743436 h 2743435"/>
                <a:gd name="connsiteX0" fmla="*/ 0 w 7061200"/>
                <a:gd name="connsiteY0" fmla="*/ -2 h 2228143"/>
                <a:gd name="connsiteX1" fmla="*/ 2387600 w 7061200"/>
                <a:gd name="connsiteY1" fmla="*/ 507998 h 2228143"/>
                <a:gd name="connsiteX2" fmla="*/ 4762502 w 7061200"/>
                <a:gd name="connsiteY2" fmla="*/ 942623 h 2228143"/>
                <a:gd name="connsiteX3" fmla="*/ 7061200 w 7061200"/>
                <a:gd name="connsiteY3" fmla="*/ 2228144 h 2228143"/>
                <a:gd name="connsiteX0" fmla="*/ 0 w 7061200"/>
                <a:gd name="connsiteY0" fmla="*/ 2 h 2228147"/>
                <a:gd name="connsiteX1" fmla="*/ 2387599 w 7061200"/>
                <a:gd name="connsiteY1" fmla="*/ 508002 h 2228147"/>
                <a:gd name="connsiteX2" fmla="*/ 4762502 w 7061200"/>
                <a:gd name="connsiteY2" fmla="*/ 942627 h 2228147"/>
                <a:gd name="connsiteX3" fmla="*/ 7061200 w 7061200"/>
                <a:gd name="connsiteY3" fmla="*/ 2228148 h 2228147"/>
                <a:gd name="connsiteX0" fmla="*/ 0 w 7061200"/>
                <a:gd name="connsiteY0" fmla="*/ -2 h 2228143"/>
                <a:gd name="connsiteX1" fmla="*/ 2387599 w 7061200"/>
                <a:gd name="connsiteY1" fmla="*/ 1093610 h 2228143"/>
                <a:gd name="connsiteX2" fmla="*/ 4762502 w 7061200"/>
                <a:gd name="connsiteY2" fmla="*/ 942623 h 2228143"/>
                <a:gd name="connsiteX3" fmla="*/ 7061200 w 7061200"/>
                <a:gd name="connsiteY3" fmla="*/ 2228144 h 2228143"/>
                <a:gd name="connsiteX0" fmla="*/ 0 w 7061200"/>
                <a:gd name="connsiteY0" fmla="*/ 2 h 2228147"/>
                <a:gd name="connsiteX1" fmla="*/ 2387599 w 7061200"/>
                <a:gd name="connsiteY1" fmla="*/ 1093614 h 2228147"/>
                <a:gd name="connsiteX2" fmla="*/ 7061200 w 7061200"/>
                <a:gd name="connsiteY2" fmla="*/ 2228148 h 2228147"/>
                <a:gd name="connsiteX0" fmla="*/ 0 w 7061200"/>
                <a:gd name="connsiteY0" fmla="*/ -2 h 2228143"/>
                <a:gd name="connsiteX1" fmla="*/ 2387599 w 7061200"/>
                <a:gd name="connsiteY1" fmla="*/ 1093610 h 2228143"/>
                <a:gd name="connsiteX2" fmla="*/ 7061200 w 7061200"/>
                <a:gd name="connsiteY2" fmla="*/ 2228144 h 2228143"/>
                <a:gd name="connsiteX0" fmla="*/ 0 w 7061200"/>
                <a:gd name="connsiteY0" fmla="*/ 2 h 2228147"/>
                <a:gd name="connsiteX1" fmla="*/ 2387599 w 7061200"/>
                <a:gd name="connsiteY1" fmla="*/ 1093614 h 2228147"/>
                <a:gd name="connsiteX2" fmla="*/ 7061200 w 7061200"/>
                <a:gd name="connsiteY2" fmla="*/ 2228148 h 2228147"/>
                <a:gd name="connsiteX0" fmla="*/ 0 w 7061200"/>
                <a:gd name="connsiteY0" fmla="*/ -2 h 2228143"/>
                <a:gd name="connsiteX1" fmla="*/ 7061200 w 7061200"/>
                <a:gd name="connsiteY1" fmla="*/ 2228144 h 2228143"/>
                <a:gd name="connsiteX0" fmla="*/ 0 w 7061200"/>
                <a:gd name="connsiteY0" fmla="*/ 2 h 2228147"/>
                <a:gd name="connsiteX1" fmla="*/ 7061200 w 7061200"/>
                <a:gd name="connsiteY1" fmla="*/ 2228148 h 2228147"/>
                <a:gd name="connsiteX0" fmla="*/ 0 w 7061200"/>
                <a:gd name="connsiteY0" fmla="*/ -2 h 2228143"/>
                <a:gd name="connsiteX1" fmla="*/ 7061200 w 7061200"/>
                <a:gd name="connsiteY1" fmla="*/ 2228144 h 222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61200" h="2228143">
                  <a:moveTo>
                    <a:pt x="0" y="-2"/>
                  </a:moveTo>
                  <a:cubicBezTo>
                    <a:pt x="2770986" y="567028"/>
                    <a:pt x="2813781" y="1983201"/>
                    <a:pt x="7061200" y="2228144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7015200" y="2154480"/>
              <a:ext cx="1645920" cy="22987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2814" h="883297">
                  <a:moveTo>
                    <a:pt x="0" y="337197"/>
                  </a:moveTo>
                  <a:cubicBezTo>
                    <a:pt x="796925" y="610247"/>
                    <a:pt x="1593850" y="883297"/>
                    <a:pt x="2387600" y="845197"/>
                  </a:cubicBezTo>
                  <a:cubicBezTo>
                    <a:pt x="3181350" y="807097"/>
                    <a:pt x="4004964" y="217194"/>
                    <a:pt x="4762500" y="108597"/>
                  </a:cubicBezTo>
                  <a:cubicBezTo>
                    <a:pt x="5520036" y="0"/>
                    <a:pt x="6932814" y="193617"/>
                    <a:pt x="6932814" y="193617"/>
                  </a:cubicBezTo>
                </a:path>
              </a:pathLst>
            </a:custGeom>
            <a:ln w="63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7076160" y="2765350"/>
              <a:ext cx="1767840" cy="233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84670"/>
                <a:gd name="connsiteY0" fmla="*/ 390880 h 888177"/>
                <a:gd name="connsiteX1" fmla="*/ 2211070 w 6884670"/>
                <a:gd name="connsiteY1" fmla="*/ 840317 h 888177"/>
                <a:gd name="connsiteX2" fmla="*/ 4585970 w 6884670"/>
                <a:gd name="connsiteY2" fmla="*/ 103717 h 888177"/>
                <a:gd name="connsiteX3" fmla="*/ 6884670 w 6884670"/>
                <a:gd name="connsiteY3" fmla="*/ 218017 h 888177"/>
                <a:gd name="connsiteX0" fmla="*/ 0 w 6708140"/>
                <a:gd name="connsiteY0" fmla="*/ 420161 h 893057"/>
                <a:gd name="connsiteX1" fmla="*/ 2034540 w 6708140"/>
                <a:gd name="connsiteY1" fmla="*/ 840317 h 893057"/>
                <a:gd name="connsiteX2" fmla="*/ 4409440 w 6708140"/>
                <a:gd name="connsiteY2" fmla="*/ 103717 h 893057"/>
                <a:gd name="connsiteX3" fmla="*/ 6708140 w 6708140"/>
                <a:gd name="connsiteY3" fmla="*/ 218017 h 893057"/>
                <a:gd name="connsiteX0" fmla="*/ 0 w 6825827"/>
                <a:gd name="connsiteY0" fmla="*/ 449441 h 897937"/>
                <a:gd name="connsiteX1" fmla="*/ 2152227 w 6825827"/>
                <a:gd name="connsiteY1" fmla="*/ 840317 h 897937"/>
                <a:gd name="connsiteX2" fmla="*/ 4527127 w 6825827"/>
                <a:gd name="connsiteY2" fmla="*/ 103717 h 897937"/>
                <a:gd name="connsiteX3" fmla="*/ 6825827 w 6825827"/>
                <a:gd name="connsiteY3" fmla="*/ 218017 h 89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5827" h="897937">
                  <a:moveTo>
                    <a:pt x="0" y="449441"/>
                  </a:moveTo>
                  <a:cubicBezTo>
                    <a:pt x="796925" y="722491"/>
                    <a:pt x="1397706" y="897938"/>
                    <a:pt x="2152227" y="840317"/>
                  </a:cubicBezTo>
                  <a:cubicBezTo>
                    <a:pt x="2906748" y="782696"/>
                    <a:pt x="3748194" y="207434"/>
                    <a:pt x="4527127" y="103717"/>
                  </a:cubicBezTo>
                  <a:cubicBezTo>
                    <a:pt x="5306060" y="0"/>
                    <a:pt x="6825827" y="218017"/>
                    <a:pt x="6825827" y="218017"/>
                  </a:cubicBezTo>
                </a:path>
              </a:pathLst>
            </a:custGeom>
            <a:ln w="63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1" name="Group 240"/>
            <p:cNvGrpSpPr/>
            <p:nvPr/>
          </p:nvGrpSpPr>
          <p:grpSpPr>
            <a:xfrm rot="20706295">
              <a:off x="788886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241"/>
            <p:cNvGrpSpPr/>
            <p:nvPr/>
          </p:nvGrpSpPr>
          <p:grpSpPr>
            <a:xfrm rot="21177724">
              <a:off x="826986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91" name="Straight Connector 29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oup 242"/>
            <p:cNvGrpSpPr/>
            <p:nvPr/>
          </p:nvGrpSpPr>
          <p:grpSpPr>
            <a:xfrm rot="462573">
              <a:off x="711543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oup 243"/>
            <p:cNvGrpSpPr/>
            <p:nvPr/>
          </p:nvGrpSpPr>
          <p:grpSpPr>
            <a:xfrm rot="21107213">
              <a:off x="7496436" y="3119539"/>
              <a:ext cx="228600" cy="228600"/>
              <a:chOff x="762000" y="2134394"/>
              <a:chExt cx="304800" cy="304006"/>
            </a:xfrm>
          </p:grpSpPr>
          <p:cxnSp>
            <p:nvCxnSpPr>
              <p:cNvPr id="287" name="Straight Connector 28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oup 244"/>
            <p:cNvGrpSpPr/>
            <p:nvPr/>
          </p:nvGrpSpPr>
          <p:grpSpPr>
            <a:xfrm rot="20483821">
              <a:off x="788886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Group 245"/>
            <p:cNvGrpSpPr/>
            <p:nvPr/>
          </p:nvGrpSpPr>
          <p:grpSpPr>
            <a:xfrm>
              <a:off x="826986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83" name="Straight Connector 28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 246"/>
            <p:cNvGrpSpPr/>
            <p:nvPr/>
          </p:nvGrpSpPr>
          <p:grpSpPr>
            <a:xfrm rot="830885">
              <a:off x="711543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81" name="Straight Connector 28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 247"/>
            <p:cNvGrpSpPr/>
            <p:nvPr/>
          </p:nvGrpSpPr>
          <p:grpSpPr>
            <a:xfrm rot="20965956">
              <a:off x="7496436" y="2738539"/>
              <a:ext cx="228600" cy="228600"/>
              <a:chOff x="762000" y="2134394"/>
              <a:chExt cx="304800" cy="304006"/>
            </a:xfrm>
          </p:grpSpPr>
          <p:cxnSp>
            <p:nvCxnSpPr>
              <p:cNvPr id="279" name="Straight Connector 27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 248"/>
            <p:cNvGrpSpPr/>
            <p:nvPr/>
          </p:nvGrpSpPr>
          <p:grpSpPr>
            <a:xfrm rot="20698992">
              <a:off x="788886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0" name="Group 249"/>
            <p:cNvGrpSpPr/>
            <p:nvPr/>
          </p:nvGrpSpPr>
          <p:grpSpPr>
            <a:xfrm rot="359788">
              <a:off x="826986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5" name="Straight Connector 27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 250"/>
            <p:cNvGrpSpPr/>
            <p:nvPr/>
          </p:nvGrpSpPr>
          <p:grpSpPr>
            <a:xfrm rot="713712">
              <a:off x="711543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3" name="Straight Connector 27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251"/>
            <p:cNvGrpSpPr/>
            <p:nvPr/>
          </p:nvGrpSpPr>
          <p:grpSpPr>
            <a:xfrm rot="21395711">
              <a:off x="7496436" y="2357539"/>
              <a:ext cx="228600" cy="228600"/>
              <a:chOff x="762000" y="2134394"/>
              <a:chExt cx="304800" cy="304006"/>
            </a:xfrm>
          </p:grpSpPr>
          <p:cxnSp>
            <p:nvCxnSpPr>
              <p:cNvPr id="271" name="Straight Connector 27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3" name="Group 252"/>
            <p:cNvGrpSpPr/>
            <p:nvPr/>
          </p:nvGrpSpPr>
          <p:grpSpPr>
            <a:xfrm rot="20917671">
              <a:off x="788886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4" name="Group 253"/>
            <p:cNvGrpSpPr/>
            <p:nvPr/>
          </p:nvGrpSpPr>
          <p:grpSpPr>
            <a:xfrm rot="357769">
              <a:off x="826986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7" name="Straight Connector 26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oup 254"/>
            <p:cNvGrpSpPr/>
            <p:nvPr/>
          </p:nvGrpSpPr>
          <p:grpSpPr>
            <a:xfrm rot="616154">
              <a:off x="711543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5" name="Straight Connector 26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/>
            <p:cNvGrpSpPr/>
            <p:nvPr/>
          </p:nvGrpSpPr>
          <p:grpSpPr>
            <a:xfrm rot="20621913">
              <a:off x="7496436" y="1900339"/>
              <a:ext cx="228600" cy="228600"/>
              <a:chOff x="762000" y="2134394"/>
              <a:chExt cx="304800" cy="304006"/>
            </a:xfrm>
          </p:grpSpPr>
          <p:cxnSp>
            <p:nvCxnSpPr>
              <p:cNvPr id="263" name="Straight Connector 26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7" name="Freeform 256"/>
            <p:cNvSpPr/>
            <p:nvPr/>
          </p:nvSpPr>
          <p:spPr>
            <a:xfrm>
              <a:off x="6939000" y="2078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Freeform 257"/>
            <p:cNvSpPr/>
            <p:nvPr/>
          </p:nvSpPr>
          <p:spPr>
            <a:xfrm flipV="1">
              <a:off x="6939000" y="2306880"/>
              <a:ext cx="76200" cy="15240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6939000" y="21544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8760180" y="2840280"/>
              <a:ext cx="76200" cy="16268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2" h="956025">
                  <a:moveTo>
                    <a:pt x="1143002" y="956024"/>
                  </a:moveTo>
                  <a:cubicBezTo>
                    <a:pt x="752361" y="584903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 260"/>
            <p:cNvSpPr/>
            <p:nvPr/>
          </p:nvSpPr>
          <p:spPr>
            <a:xfrm flipV="1">
              <a:off x="8760180" y="2642160"/>
              <a:ext cx="137160" cy="121920"/>
            </a:xfrm>
            <a:custGeom>
              <a:avLst/>
              <a:gdLst>
                <a:gd name="connsiteX0" fmla="*/ 0 w 7061200"/>
                <a:gd name="connsiteY0" fmla="*/ 332317 h 878417"/>
                <a:gd name="connsiteX1" fmla="*/ 2387600 w 7061200"/>
                <a:gd name="connsiteY1" fmla="*/ 840317 h 878417"/>
                <a:gd name="connsiteX2" fmla="*/ 4762500 w 7061200"/>
                <a:gd name="connsiteY2" fmla="*/ 103717 h 878417"/>
                <a:gd name="connsiteX3" fmla="*/ 7061200 w 7061200"/>
                <a:gd name="connsiteY3" fmla="*/ 218017 h 878417"/>
                <a:gd name="connsiteX0" fmla="*/ 0 w 6804429"/>
                <a:gd name="connsiteY0" fmla="*/ 342077 h 888177"/>
                <a:gd name="connsiteX1" fmla="*/ 2387600 w 6804429"/>
                <a:gd name="connsiteY1" fmla="*/ 850077 h 888177"/>
                <a:gd name="connsiteX2" fmla="*/ 4762500 w 6804429"/>
                <a:gd name="connsiteY2" fmla="*/ 113477 h 888177"/>
                <a:gd name="connsiteX3" fmla="*/ 6804429 w 6804429"/>
                <a:gd name="connsiteY3" fmla="*/ 169216 h 888177"/>
                <a:gd name="connsiteX0" fmla="*/ 0 w 6932814"/>
                <a:gd name="connsiteY0" fmla="*/ 337197 h 883297"/>
                <a:gd name="connsiteX1" fmla="*/ 2387600 w 6932814"/>
                <a:gd name="connsiteY1" fmla="*/ 845197 h 883297"/>
                <a:gd name="connsiteX2" fmla="*/ 4762500 w 6932814"/>
                <a:gd name="connsiteY2" fmla="*/ 108597 h 883297"/>
                <a:gd name="connsiteX3" fmla="*/ 6932814 w 6932814"/>
                <a:gd name="connsiteY3" fmla="*/ 193617 h 883297"/>
                <a:gd name="connsiteX0" fmla="*/ 0 w 6932814"/>
                <a:gd name="connsiteY0" fmla="*/ 1226961 h 1773061"/>
                <a:gd name="connsiteX1" fmla="*/ 2387600 w 6932814"/>
                <a:gd name="connsiteY1" fmla="*/ 1734961 h 1773061"/>
                <a:gd name="connsiteX2" fmla="*/ 4762500 w 6932814"/>
                <a:gd name="connsiteY2" fmla="*/ 998361 h 1773061"/>
                <a:gd name="connsiteX3" fmla="*/ 6932814 w 6932814"/>
                <a:gd name="connsiteY3" fmla="*/ 1083381 h 1773061"/>
                <a:gd name="connsiteX0" fmla="*/ 0 w 4762502"/>
                <a:gd name="connsiteY0" fmla="*/ 228601 h 774701"/>
                <a:gd name="connsiteX1" fmla="*/ 2387600 w 4762502"/>
                <a:gd name="connsiteY1" fmla="*/ 736601 h 774701"/>
                <a:gd name="connsiteX2" fmla="*/ 4762500 w 4762502"/>
                <a:gd name="connsiteY2" fmla="*/ 1 h 774701"/>
                <a:gd name="connsiteX0" fmla="*/ 0 w 2387599"/>
                <a:gd name="connsiteY0" fmla="*/ 1 h 546101"/>
                <a:gd name="connsiteX1" fmla="*/ 2387600 w 2387599"/>
                <a:gd name="connsiteY1" fmla="*/ 508001 h 546101"/>
                <a:gd name="connsiteX0" fmla="*/ 2257714 w 3054639"/>
                <a:gd name="connsiteY0" fmla="*/ 1541636 h 1814685"/>
                <a:gd name="connsiteX1" fmla="*/ 793749 w 3054639"/>
                <a:gd name="connsiteY1" fmla="*/ 0 h 1814685"/>
                <a:gd name="connsiteX0" fmla="*/ 1463965 w 2260890"/>
                <a:gd name="connsiteY0" fmla="*/ 1541636 h 1814685"/>
                <a:gd name="connsiteX1" fmla="*/ 0 w 2260890"/>
                <a:gd name="connsiteY1" fmla="*/ 0 h 1814685"/>
                <a:gd name="connsiteX0" fmla="*/ 822038 w 1618963"/>
                <a:gd name="connsiteY0" fmla="*/ 956024 h 1229075"/>
                <a:gd name="connsiteX1" fmla="*/ 0 w 1618963"/>
                <a:gd name="connsiteY1" fmla="*/ 0 h 1229075"/>
                <a:gd name="connsiteX0" fmla="*/ 822038 w 822038"/>
                <a:gd name="connsiteY0" fmla="*/ 956024 h 956025"/>
                <a:gd name="connsiteX1" fmla="*/ 0 w 822038"/>
                <a:gd name="connsiteY1" fmla="*/ 0 h 956025"/>
                <a:gd name="connsiteX0" fmla="*/ 1143002 w 1143002"/>
                <a:gd name="connsiteY0" fmla="*/ 956024 h 956025"/>
                <a:gd name="connsiteX1" fmla="*/ 0 w 1143002"/>
                <a:gd name="connsiteY1" fmla="*/ 0 h 956025"/>
                <a:gd name="connsiteX0" fmla="*/ 2057404 w 2057404"/>
                <a:gd name="connsiteY0" fmla="*/ 764820 h 764820"/>
                <a:gd name="connsiteX1" fmla="*/ 0 w 2057404"/>
                <a:gd name="connsiteY1" fmla="*/ 0 h 7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404" h="764820">
                  <a:moveTo>
                    <a:pt x="2057404" y="764820"/>
                  </a:moveTo>
                  <a:cubicBezTo>
                    <a:pt x="1666763" y="393699"/>
                    <a:pt x="554298" y="301624"/>
                    <a:pt x="0" y="0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8615400" y="268788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B</a:t>
              </a:r>
              <a:endParaRPr lang="en-US" sz="1200" dirty="0"/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1272200" y="4239456"/>
            <a:ext cx="317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Precise Tracing</a:t>
            </a: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5549706" y="4207033"/>
            <a:ext cx="317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Field-CoherentDiffusion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Parametrization?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4" y="965597"/>
            <a:ext cx="8221725" cy="384009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Texture Mapping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Remeshing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896891" y="2228492"/>
            <a:ext cx="2201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Lévy, </a:t>
            </a:r>
            <a:r>
              <a:rPr lang="en-US" sz="800" dirty="0" smtClean="0"/>
              <a:t>et AL.: </a:t>
            </a:r>
            <a:r>
              <a:rPr lang="en-US" sz="800" i="1" dirty="0"/>
              <a:t>Least squares conformal maps for automatic texture atlas </a:t>
            </a:r>
            <a:r>
              <a:rPr lang="en-US" sz="800" i="1" dirty="0" smtClean="0"/>
              <a:t>generation</a:t>
            </a:r>
            <a:endParaRPr lang="en-US" sz="800" dirty="0"/>
          </a:p>
        </p:txBody>
      </p:sp>
      <p:sp>
        <p:nvSpPr>
          <p:cNvPr id="21" name="Rectangle 20"/>
          <p:cNvSpPr/>
          <p:nvPr/>
        </p:nvSpPr>
        <p:spPr>
          <a:xfrm>
            <a:off x="4103960" y="2433563"/>
            <a:ext cx="2003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Pietroni, et AL.: </a:t>
            </a:r>
            <a:r>
              <a:rPr lang="en-US" sz="800" i="1" dirty="0"/>
              <a:t>Almost isometric mesh parameterization through abstract domains</a:t>
            </a:r>
            <a:endParaRPr lang="en-US" sz="800" dirty="0"/>
          </a:p>
        </p:txBody>
      </p:sp>
      <p:sp>
        <p:nvSpPr>
          <p:cNvPr id="28" name="Rectangle 27"/>
          <p:cNvSpPr/>
          <p:nvPr/>
        </p:nvSpPr>
        <p:spPr>
          <a:xfrm>
            <a:off x="6293391" y="2433548"/>
            <a:ext cx="2241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Brent </a:t>
            </a:r>
            <a:r>
              <a:rPr lang="en-US" sz="800" dirty="0" smtClean="0"/>
              <a:t>Burley et al : Ptex</a:t>
            </a:r>
            <a:r>
              <a:rPr lang="en-US" sz="800" dirty="0"/>
              <a:t>: Per-Face Texture Mapping for Production </a:t>
            </a:r>
            <a:r>
              <a:rPr lang="en-US" sz="800" dirty="0" smtClean="0"/>
              <a:t>Rendering</a:t>
            </a:r>
            <a:endParaRPr lang="en-US" sz="800" dirty="0"/>
          </a:p>
        </p:txBody>
      </p:sp>
      <p:sp>
        <p:nvSpPr>
          <p:cNvPr id="1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789894" y="4926807"/>
            <a:ext cx="457200" cy="273844"/>
          </a:xfrm>
        </p:spPr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03175" y="4122008"/>
            <a:ext cx="26035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Bommes, et AL.: </a:t>
            </a:r>
            <a:r>
              <a:rPr lang="en-US" sz="800" i="1" dirty="0" smtClean="0"/>
              <a:t>Mixed Integer Quadrangulation</a:t>
            </a:r>
            <a:endParaRPr lang="en-US" sz="800" dirty="0"/>
          </a:p>
        </p:txBody>
      </p:sp>
      <p:sp>
        <p:nvSpPr>
          <p:cNvPr id="33" name="Rectangle 32"/>
          <p:cNvSpPr/>
          <p:nvPr/>
        </p:nvSpPr>
        <p:spPr>
          <a:xfrm>
            <a:off x="3785666" y="4129215"/>
            <a:ext cx="23966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Nieser et al.: </a:t>
            </a:r>
            <a:r>
              <a:rPr lang="en-US" sz="800" i="1" dirty="0"/>
              <a:t>Hexagonal Global Parameterization of Arbitrary Surfaces</a:t>
            </a:r>
            <a:endParaRPr lang="en-US" sz="800" dirty="0"/>
          </a:p>
        </p:txBody>
      </p:sp>
      <p:sp>
        <p:nvSpPr>
          <p:cNvPr id="35" name="Rectangle 34"/>
          <p:cNvSpPr/>
          <p:nvPr/>
        </p:nvSpPr>
        <p:spPr>
          <a:xfrm>
            <a:off x="6293381" y="4156633"/>
            <a:ext cx="2501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Nieser, et </a:t>
            </a:r>
            <a:r>
              <a:rPr lang="en-US" sz="800" dirty="0"/>
              <a:t>AL. </a:t>
            </a:r>
            <a:r>
              <a:rPr lang="en-US" sz="800" dirty="0" smtClean="0"/>
              <a:t>: CUBECOVER </a:t>
            </a:r>
            <a:r>
              <a:rPr lang="en-US" sz="800" dirty="0"/>
              <a:t>– Parameterization of 3D Volumes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500" y="58578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5" y="1187541"/>
            <a:ext cx="2783277" cy="1053214"/>
          </a:xfrm>
          <a:prstGeom prst="rect">
            <a:avLst/>
          </a:prstGeom>
        </p:spPr>
      </p:pic>
      <p:pic>
        <p:nvPicPr>
          <p:cNvPr id="23" name="Picture 22" descr="Screen Shot 2015-02-16 at 17.13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27" y="965590"/>
            <a:ext cx="558375" cy="1406432"/>
          </a:xfrm>
          <a:prstGeom prst="rect">
            <a:avLst/>
          </a:prstGeom>
        </p:spPr>
      </p:pic>
      <p:pic>
        <p:nvPicPr>
          <p:cNvPr id="26" name="Picture 25" descr="Musa_colored50kDiam_pa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25" y="1146311"/>
            <a:ext cx="1119019" cy="11190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186" y="1226669"/>
            <a:ext cx="2722125" cy="12068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496" y="2905513"/>
            <a:ext cx="1307793" cy="1251122"/>
          </a:xfrm>
          <a:prstGeom prst="rect">
            <a:avLst/>
          </a:prstGeom>
        </p:spPr>
      </p:pic>
      <p:pic>
        <p:nvPicPr>
          <p:cNvPr id="30" name="Picture 29" descr="Screen Shot 2015-02-16 at 18.05.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60" y="2920598"/>
            <a:ext cx="1506463" cy="1236073"/>
          </a:xfrm>
          <a:prstGeom prst="rect">
            <a:avLst/>
          </a:prstGeom>
        </p:spPr>
      </p:pic>
      <p:pic>
        <p:nvPicPr>
          <p:cNvPr id="31" name="Picture 30" descr="Screen Shot 2015-02-16 at 18.12.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10" y="2844924"/>
            <a:ext cx="1414017" cy="12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4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Deeper look </a:t>
            </a:r>
            <a:r>
              <a:rPr lang="en-US" sz="2800" dirty="0" smtClean="0"/>
              <a:t>at the </a:t>
            </a:r>
            <a:r>
              <a:rPr lang="en-US" sz="2800" dirty="0" smtClean="0"/>
              <a:t>field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20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40" y="1140116"/>
            <a:ext cx="9266241" cy="2070257"/>
          </a:xfrm>
        </p:spPr>
        <p:txBody>
          <a:bodyPr>
            <a:normAutofit/>
          </a:bodyPr>
          <a:lstStyle/>
          <a:p>
            <a:r>
              <a:rPr lang="de-DE" sz="2200" dirty="0" smtClean="0"/>
              <a:t>Each face can be replicated in 4 istances</a:t>
            </a:r>
          </a:p>
          <a:p>
            <a:pPr marL="0" indent="0">
              <a:buNone/>
            </a:pPr>
            <a:endParaRPr lang="de-DE" sz="2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99211" y="2133115"/>
            <a:ext cx="5292026" cy="2837732"/>
            <a:chOff x="1557936" y="2919069"/>
            <a:chExt cx="5292026" cy="2837732"/>
          </a:xfrm>
        </p:grpSpPr>
        <p:pic>
          <p:nvPicPr>
            <p:cNvPr id="14" name="Picture 13" descr="Screen Shot 2016-09-30 at 15.47.3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936" y="3835474"/>
              <a:ext cx="2270468" cy="581757"/>
            </a:xfrm>
            <a:prstGeom prst="rect">
              <a:avLst/>
            </a:prstGeom>
          </p:spPr>
        </p:pic>
        <p:pic>
          <p:nvPicPr>
            <p:cNvPr id="15" name="Picture 14" descr="Screen Shot 2016-09-30 at 15.48.5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095" y="2919069"/>
              <a:ext cx="2310867" cy="2108868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>
              <a:stCxn id="14" idx="3"/>
            </p:cNvCxnSpPr>
            <p:nvPr/>
          </p:nvCxnSpPr>
          <p:spPr>
            <a:xfrm flipV="1">
              <a:off x="3828404" y="3196463"/>
              <a:ext cx="831006" cy="9298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4" idx="3"/>
            </p:cNvCxnSpPr>
            <p:nvPr/>
          </p:nvCxnSpPr>
          <p:spPr>
            <a:xfrm flipV="1">
              <a:off x="3828404" y="3704463"/>
              <a:ext cx="831006" cy="4218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3"/>
            </p:cNvCxnSpPr>
            <p:nvPr/>
          </p:nvCxnSpPr>
          <p:spPr>
            <a:xfrm>
              <a:off x="3828404" y="4126353"/>
              <a:ext cx="831006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4" idx="3"/>
            </p:cNvCxnSpPr>
            <p:nvPr/>
          </p:nvCxnSpPr>
          <p:spPr>
            <a:xfrm>
              <a:off x="3828404" y="4126353"/>
              <a:ext cx="831006" cy="6609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2418684" y="4464139"/>
              <a:ext cx="7794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600" dirty="0" smtClean="0"/>
                <a:t>M</a:t>
              </a:r>
              <a:r>
                <a:rPr lang="en-US" sz="3600" baseline="-25000" dirty="0" smtClean="0"/>
                <a:t>1</a:t>
              </a:r>
              <a:endParaRPr lang="en-US" sz="3600" baseline="-25000" dirty="0"/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5412709" y="5110470"/>
              <a:ext cx="7794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600" dirty="0" smtClean="0"/>
                <a:t>M</a:t>
              </a:r>
              <a:r>
                <a:rPr lang="en-US" sz="3600" baseline="-25000" dirty="0" smtClean="0"/>
                <a:t>4</a:t>
              </a:r>
              <a:endParaRPr lang="en-US" sz="3600" baseline="-250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003248" y="3483296"/>
            <a:ext cx="2025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Campen et al</a:t>
            </a:r>
            <a:endParaRPr lang="en-US" sz="800" dirty="0"/>
          </a:p>
          <a:p>
            <a:r>
              <a:rPr lang="en-US" sz="800" dirty="0"/>
              <a:t>Dual Loops Meshing: Quality Quad Layouts on </a:t>
            </a:r>
            <a:r>
              <a:rPr lang="en-US" sz="800" dirty="0" smtClean="0"/>
              <a:t>Manifolds</a:t>
            </a:r>
            <a:endParaRPr lang="en-US" sz="800" dirty="0"/>
          </a:p>
        </p:txBody>
      </p:sp>
      <p:sp>
        <p:nvSpPr>
          <p:cNvPr id="21" name="Rectangle 20"/>
          <p:cNvSpPr/>
          <p:nvPr/>
        </p:nvSpPr>
        <p:spPr>
          <a:xfrm>
            <a:off x="7003248" y="2661109"/>
            <a:ext cx="202529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Felix Kälberer et al </a:t>
            </a:r>
          </a:p>
          <a:p>
            <a:r>
              <a:rPr lang="en-US" sz="800" dirty="0" smtClean="0"/>
              <a:t>QuadCover </a:t>
            </a:r>
            <a:r>
              <a:rPr lang="en-US" sz="800" dirty="0"/>
              <a:t>– Surface Parameterization using Branched </a:t>
            </a:r>
            <a:r>
              <a:rPr lang="en-US" sz="800" dirty="0" smtClean="0"/>
              <a:t>Coverings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852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Deeper look </a:t>
            </a:r>
            <a:r>
              <a:rPr lang="en-US" sz="2800" dirty="0" smtClean="0"/>
              <a:t>at the </a:t>
            </a:r>
            <a:r>
              <a:rPr lang="en-US" sz="2800" dirty="0"/>
              <a:t>field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21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48" y="1337960"/>
            <a:ext cx="9383471" cy="2070257"/>
          </a:xfrm>
        </p:spPr>
        <p:txBody>
          <a:bodyPr>
            <a:normAutofit/>
          </a:bodyPr>
          <a:lstStyle/>
          <a:p>
            <a:r>
              <a:rPr lang="de-DE" sz="2200" dirty="0" smtClean="0"/>
              <a:t>Each state in M</a:t>
            </a:r>
            <a:r>
              <a:rPr lang="de-DE" sz="2200" baseline="-25000" dirty="0" smtClean="0"/>
              <a:t>4 </a:t>
            </a:r>
            <a:r>
              <a:rPr lang="de-DE" sz="2200" dirty="0" smtClean="0"/>
              <a:t>spans a 45° portion of the tangent space</a:t>
            </a:r>
            <a:endParaRPr lang="de-DE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98043" y="2189265"/>
            <a:ext cx="5441207" cy="2180791"/>
            <a:chOff x="1497997" y="2994473"/>
            <a:chExt cx="5441207" cy="2180791"/>
          </a:xfrm>
        </p:grpSpPr>
        <p:pic>
          <p:nvPicPr>
            <p:cNvPr id="12" name="Picture 11" descr="Screen Shot 2016-09-30 at 16.05.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796" y="2994473"/>
              <a:ext cx="2386408" cy="2180791"/>
            </a:xfrm>
            <a:prstGeom prst="rect">
              <a:avLst/>
            </a:prstGeom>
          </p:spPr>
        </p:pic>
        <p:pic>
          <p:nvPicPr>
            <p:cNvPr id="13" name="Picture 12" descr="Screen Shot 2016-09-30 at 15.48.5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997" y="3010349"/>
              <a:ext cx="2310867" cy="2108868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3808864" y="3287743"/>
              <a:ext cx="831006" cy="9298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3808864" y="3795743"/>
              <a:ext cx="831006" cy="4218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808864" y="4217633"/>
              <a:ext cx="831006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808864" y="4217633"/>
              <a:ext cx="831006" cy="6609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003248" y="3483296"/>
            <a:ext cx="2025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Campen et al</a:t>
            </a:r>
            <a:endParaRPr lang="en-US" sz="800" dirty="0"/>
          </a:p>
          <a:p>
            <a:r>
              <a:rPr lang="en-US" sz="800" dirty="0"/>
              <a:t>Dual Loops Meshing: Quality Quad Layouts on </a:t>
            </a:r>
            <a:r>
              <a:rPr lang="en-US" sz="800" dirty="0" smtClean="0"/>
              <a:t>Manifolds</a:t>
            </a:r>
            <a:endParaRPr lang="en-US" sz="800" dirty="0"/>
          </a:p>
        </p:txBody>
      </p:sp>
      <p:sp>
        <p:nvSpPr>
          <p:cNvPr id="20" name="Rectangle 19"/>
          <p:cNvSpPr/>
          <p:nvPr/>
        </p:nvSpPr>
        <p:spPr>
          <a:xfrm>
            <a:off x="7003248" y="2661109"/>
            <a:ext cx="202529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Felix Kälberer et al </a:t>
            </a:r>
          </a:p>
          <a:p>
            <a:r>
              <a:rPr lang="en-US" sz="800" dirty="0" smtClean="0"/>
              <a:t>QuadCover </a:t>
            </a:r>
            <a:r>
              <a:rPr lang="en-US" sz="800" dirty="0"/>
              <a:t>– Surface Parameterization using Branched </a:t>
            </a:r>
            <a:r>
              <a:rPr lang="en-US" sz="800" dirty="0" smtClean="0"/>
              <a:t>Coverings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539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(Continuous settings)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 fontScale="92500" lnSpcReduction="10000"/>
          </a:bodyPr>
          <a:lstStyle/>
          <a:p>
            <a:r>
              <a:rPr lang="de-DE" sz="2200" dirty="0" smtClean="0"/>
              <a:t>For each point on the surface</a:t>
            </a:r>
          </a:p>
          <a:p>
            <a:r>
              <a:rPr lang="de-DE" sz="2200" dirty="0" smtClean="0"/>
              <a:t>for point on M4 span a cone of directions</a:t>
            </a:r>
          </a:p>
          <a:p>
            <a:endParaRPr lang="de-DE" sz="2200" dirty="0"/>
          </a:p>
          <a:p>
            <a:endParaRPr lang="de-DE" sz="2200" dirty="0" smtClean="0"/>
          </a:p>
          <a:p>
            <a:r>
              <a:rPr lang="de-DE" sz="2200" dirty="0" smtClean="0"/>
              <a:t>Special case for singularities</a:t>
            </a:r>
            <a:endParaRPr lang="de-DE" dirty="0" smtClean="0"/>
          </a:p>
        </p:txBody>
      </p:sp>
      <p:pic>
        <p:nvPicPr>
          <p:cNvPr id="8" name="Picture 7" descr="cross_secto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64" y="1088160"/>
            <a:ext cx="1846799" cy="1604596"/>
          </a:xfrm>
          <a:prstGeom prst="rect">
            <a:avLst/>
          </a:prstGeom>
        </p:spPr>
      </p:pic>
      <p:pic>
        <p:nvPicPr>
          <p:cNvPr id="9" name="Picture 8" descr="singularity_part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45" y="3021049"/>
            <a:ext cx="1764690" cy="20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(Continuous settings)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23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For each point on the surface</a:t>
            </a:r>
          </a:p>
          <a:p>
            <a:r>
              <a:rPr lang="de-DE" sz="2200" dirty="0" smtClean="0"/>
              <a:t>for point on M4 span a cone of directions</a:t>
            </a:r>
          </a:p>
          <a:p>
            <a:endParaRPr lang="de-DE" sz="2200" dirty="0"/>
          </a:p>
          <a:p>
            <a:pPr marL="0" indent="0">
              <a:buNone/>
            </a:pPr>
            <a:endParaRPr lang="de-DE" sz="2200" dirty="0" smtClean="0"/>
          </a:p>
        </p:txBody>
      </p:sp>
      <p:pic>
        <p:nvPicPr>
          <p:cNvPr id="8" name="Picture 7" descr="cross_secto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2" y="1734705"/>
            <a:ext cx="2973226" cy="25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0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Field</a:t>
            </a:r>
            <a:r>
              <a:rPr lang="en-US" sz="2800" dirty="0"/>
              <a:t>-</a:t>
            </a:r>
            <a:r>
              <a:rPr lang="en-US" sz="2800" dirty="0" smtClean="0"/>
              <a:t>Coherency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24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34164" y="1259752"/>
            <a:ext cx="4988538" cy="3526562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Diffuse </a:t>
            </a:r>
            <a:r>
              <a:rPr lang="de-DE" sz="1600" b="1" dirty="0" smtClean="0"/>
              <a:t>coherently</a:t>
            </a:r>
            <a:r>
              <a:rPr lang="de-DE" sz="1600" dirty="0" smtClean="0"/>
              <a:t> the cones along the mesh</a:t>
            </a:r>
          </a:p>
          <a:p>
            <a:pPr lvl="1"/>
            <a:r>
              <a:rPr lang="de-DE" sz="1600" dirty="0" smtClean="0"/>
              <a:t>Avoid (local) directions switches</a:t>
            </a:r>
          </a:p>
          <a:p>
            <a:pPr marL="0" indent="0">
              <a:buNone/>
            </a:pPr>
            <a:endParaRPr lang="de-DE" sz="2200" dirty="0" smtClean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 smtClean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 smtClean="0"/>
          </a:p>
        </p:txBody>
      </p:sp>
      <p:grpSp>
        <p:nvGrpSpPr>
          <p:cNvPr id="49" name="Group 48"/>
          <p:cNvGrpSpPr/>
          <p:nvPr/>
        </p:nvGrpSpPr>
        <p:grpSpPr>
          <a:xfrm>
            <a:off x="1012599" y="2212953"/>
            <a:ext cx="2715167" cy="2167106"/>
            <a:chOff x="4958856" y="1365250"/>
            <a:chExt cx="3225354" cy="2794000"/>
          </a:xfrm>
        </p:grpSpPr>
        <p:grpSp>
          <p:nvGrpSpPr>
            <p:cNvPr id="50" name="Group 49"/>
            <p:cNvGrpSpPr/>
            <p:nvPr/>
          </p:nvGrpSpPr>
          <p:grpSpPr>
            <a:xfrm rot="167827">
              <a:off x="5501228" y="2357633"/>
              <a:ext cx="327692" cy="386241"/>
              <a:chOff x="762000" y="2134394"/>
              <a:chExt cx="304800" cy="304006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4958856" y="2372651"/>
              <a:ext cx="327692" cy="3862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grpSp>
          <p:nvGrpSpPr>
            <p:cNvPr id="52" name="Group 51"/>
            <p:cNvGrpSpPr/>
            <p:nvPr/>
          </p:nvGrpSpPr>
          <p:grpSpPr>
            <a:xfrm rot="167827">
              <a:off x="6247896" y="2372838"/>
              <a:ext cx="327692" cy="386241"/>
              <a:chOff x="762000" y="2134394"/>
              <a:chExt cx="304800" cy="304006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 rot="167827">
              <a:off x="5519020" y="1729103"/>
              <a:ext cx="327692" cy="386241"/>
              <a:chOff x="762000" y="2134394"/>
              <a:chExt cx="304800" cy="304006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 rot="167827">
              <a:off x="6265688" y="1744308"/>
              <a:ext cx="327692" cy="386241"/>
              <a:chOff x="762000" y="2134394"/>
              <a:chExt cx="304800" cy="304006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 rot="167827">
              <a:off x="6979160" y="1790663"/>
              <a:ext cx="327692" cy="386241"/>
              <a:chOff x="762000" y="2134394"/>
              <a:chExt cx="304800" cy="304006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 rot="167827">
              <a:off x="7725828" y="1805868"/>
              <a:ext cx="327692" cy="386241"/>
              <a:chOff x="762000" y="2134394"/>
              <a:chExt cx="304800" cy="304006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 rot="167827">
              <a:off x="6989438" y="2359336"/>
              <a:ext cx="327692" cy="386241"/>
              <a:chOff x="762000" y="2134394"/>
              <a:chExt cx="304800" cy="304006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 rot="167827">
              <a:off x="7736106" y="2374541"/>
              <a:ext cx="327692" cy="386241"/>
              <a:chOff x="762000" y="2134394"/>
              <a:chExt cx="304800" cy="304006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 rot="167827">
              <a:off x="5469410" y="2920761"/>
              <a:ext cx="327692" cy="386241"/>
              <a:chOff x="762000" y="2134394"/>
              <a:chExt cx="304800" cy="304006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 rot="167827">
              <a:off x="6216078" y="2935966"/>
              <a:ext cx="327692" cy="386241"/>
              <a:chOff x="762000" y="2134394"/>
              <a:chExt cx="304800" cy="304006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 rot="167827">
              <a:off x="6957620" y="2922464"/>
              <a:ext cx="327692" cy="386241"/>
              <a:chOff x="762000" y="2134394"/>
              <a:chExt cx="304800" cy="304006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 rot="167827">
              <a:off x="7704288" y="2937669"/>
              <a:ext cx="327692" cy="386241"/>
              <a:chOff x="762000" y="2134394"/>
              <a:chExt cx="304800" cy="304006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762000" y="2286000"/>
                <a:ext cx="304800" cy="1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>
                <a:off x="762794" y="2286000"/>
                <a:ext cx="304006" cy="7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/>
            <p:cNvCxnSpPr>
              <a:stCxn id="51" idx="6"/>
            </p:cNvCxnSpPr>
            <p:nvPr/>
          </p:nvCxnSpPr>
          <p:spPr>
            <a:xfrm>
              <a:off x="5286548" y="2565772"/>
              <a:ext cx="2745262" cy="1593478"/>
            </a:xfrm>
            <a:prstGeom prst="line">
              <a:avLst/>
            </a:prstGeom>
            <a:ln w="508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1" idx="6"/>
            </p:cNvCxnSpPr>
            <p:nvPr/>
          </p:nvCxnSpPr>
          <p:spPr>
            <a:xfrm flipV="1">
              <a:off x="5286548" y="1365250"/>
              <a:ext cx="2897662" cy="1200522"/>
            </a:xfrm>
            <a:prstGeom prst="line">
              <a:avLst/>
            </a:prstGeom>
            <a:ln w="508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096575" y="3177825"/>
            <a:ext cx="1878098" cy="1825561"/>
            <a:chOff x="242472" y="1758826"/>
            <a:chExt cx="2355576" cy="2289682"/>
          </a:xfrm>
        </p:grpSpPr>
        <p:sp>
          <p:nvSpPr>
            <p:cNvPr id="167" name="TextBox 166"/>
            <p:cNvSpPr txBox="1"/>
            <p:nvPr/>
          </p:nvSpPr>
          <p:spPr>
            <a:xfrm>
              <a:off x="529670" y="3740731"/>
              <a:ext cx="1433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3366FF"/>
                  </a:solidFill>
                </a:rPr>
                <a:t>Field coherent</a:t>
              </a:r>
              <a:endParaRPr lang="en-US" sz="1400" dirty="0">
                <a:solidFill>
                  <a:srgbClr val="3366FF"/>
                </a:solidFill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472" y="1758826"/>
              <a:ext cx="2355576" cy="196934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023206" y="1100557"/>
            <a:ext cx="1943158" cy="1883615"/>
            <a:chOff x="3304273" y="1695325"/>
            <a:chExt cx="2437176" cy="2362495"/>
          </a:xfrm>
        </p:grpSpPr>
        <p:sp>
          <p:nvSpPr>
            <p:cNvPr id="168" name="TextBox 167"/>
            <p:cNvSpPr txBox="1"/>
            <p:nvPr/>
          </p:nvSpPr>
          <p:spPr>
            <a:xfrm>
              <a:off x="3396295" y="3750043"/>
              <a:ext cx="1848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3366FF"/>
                  </a:solidFill>
                </a:rPr>
                <a:t>NOT Field coherent</a:t>
              </a:r>
              <a:endParaRPr lang="en-US" sz="1400" dirty="0">
                <a:solidFill>
                  <a:srgbClr val="3366FF"/>
                </a:solidFill>
              </a:endParaRPr>
            </a:p>
          </p:txBody>
        </p: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4273" y="1695325"/>
              <a:ext cx="2437176" cy="196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58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(Discrete setting)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25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Sample edges</a:t>
            </a:r>
            <a:endParaRPr lang="de-DE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28183" y="1242947"/>
            <a:ext cx="3571875" cy="3206913"/>
            <a:chOff x="2868638" y="1369940"/>
            <a:chExt cx="3571875" cy="3206913"/>
          </a:xfrm>
        </p:grpSpPr>
        <p:sp>
          <p:nvSpPr>
            <p:cNvPr id="16" name="Isosceles Triangle 15"/>
            <p:cNvSpPr/>
            <p:nvPr/>
          </p:nvSpPr>
          <p:spPr>
            <a:xfrm>
              <a:off x="2868638" y="1369940"/>
              <a:ext cx="3571875" cy="3079203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 rot="733255">
              <a:off x="4165508" y="2654924"/>
              <a:ext cx="1005987" cy="1005987"/>
              <a:chOff x="6000750" y="2841625"/>
              <a:chExt cx="1231900" cy="1231900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>
                <a:off x="6613525" y="3470275"/>
                <a:ext cx="619125" cy="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000750" y="3470275"/>
                <a:ext cx="612775" cy="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6635750" y="3470275"/>
                <a:ext cx="0" cy="60325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6638925" y="2841625"/>
                <a:ext cx="0" cy="62865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3303373" y="4360508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933939" y="4356604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537769" y="4352700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159081" y="4348796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746496" y="4360508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67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(Discrete setting)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26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In M4 one instance per direction</a:t>
            </a:r>
            <a:endParaRPr lang="de-DE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19990" y="1238269"/>
            <a:ext cx="3571875" cy="3862619"/>
            <a:chOff x="2730500" y="2544555"/>
            <a:chExt cx="3571875" cy="3862619"/>
          </a:xfrm>
        </p:grpSpPr>
        <p:sp>
          <p:nvSpPr>
            <p:cNvPr id="14" name="Isosceles Triangle 13"/>
            <p:cNvSpPr/>
            <p:nvPr/>
          </p:nvSpPr>
          <p:spPr>
            <a:xfrm>
              <a:off x="2730500" y="2544555"/>
              <a:ext cx="3571875" cy="3079203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733255">
              <a:off x="4708840" y="5692412"/>
              <a:ext cx="505586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733255" flipH="1">
              <a:off x="3741819" y="5573486"/>
              <a:ext cx="500401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733255">
              <a:off x="4464496" y="5914551"/>
              <a:ext cx="0" cy="492623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733255" flipV="1">
              <a:off x="4580272" y="4862210"/>
              <a:ext cx="0" cy="51336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399631" y="5340163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65399" y="5532667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236551" y="5538019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415687" y="5717155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1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(Discrete setting)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27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Connect each instance</a:t>
            </a:r>
            <a:endParaRPr lang="de-DE" sz="2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124370" y="1864019"/>
            <a:ext cx="5668821" cy="2923194"/>
            <a:chOff x="1511802" y="2446421"/>
            <a:chExt cx="6161672" cy="3177338"/>
          </a:xfrm>
        </p:grpSpPr>
        <p:sp>
          <p:nvSpPr>
            <p:cNvPr id="30" name="Isosceles Triangle 29"/>
            <p:cNvSpPr/>
            <p:nvPr/>
          </p:nvSpPr>
          <p:spPr>
            <a:xfrm>
              <a:off x="2730500" y="2544555"/>
              <a:ext cx="3571875" cy="3079203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733255" flipV="1">
              <a:off x="4580272" y="4862210"/>
              <a:ext cx="0" cy="51336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3639969" y="3504376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4525937" y="4505158"/>
              <a:ext cx="1141919" cy="1051350"/>
            </a:xfrm>
            <a:prstGeom prst="line">
              <a:avLst/>
            </a:prstGeom>
            <a:ln w="508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47" idx="2"/>
            </p:cNvCxnSpPr>
            <p:nvPr/>
          </p:nvCxnSpPr>
          <p:spPr>
            <a:xfrm flipH="1" flipV="1">
              <a:off x="3687097" y="3902044"/>
              <a:ext cx="712534" cy="1546292"/>
            </a:xfrm>
            <a:prstGeom prst="line">
              <a:avLst/>
            </a:prstGeom>
            <a:ln w="508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0" idx="0"/>
            </p:cNvCxnSpPr>
            <p:nvPr/>
          </p:nvCxnSpPr>
          <p:spPr>
            <a:xfrm>
              <a:off x="4516438" y="2544555"/>
              <a:ext cx="3157036" cy="39649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302375" y="2941053"/>
              <a:ext cx="1371099" cy="2682706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1550737" y="2446421"/>
              <a:ext cx="1179764" cy="317733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30" idx="0"/>
            </p:cNvCxnSpPr>
            <p:nvPr/>
          </p:nvCxnSpPr>
          <p:spPr>
            <a:xfrm>
              <a:off x="1511802" y="2446421"/>
              <a:ext cx="3004636" cy="9813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4768287" y="2900558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5169471" y="3523384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488151" y="4084862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3966238" y="2896682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grpSp>
          <p:nvGrpSpPr>
            <p:cNvPr id="45" name="Group 44"/>
            <p:cNvGrpSpPr/>
            <p:nvPr/>
          </p:nvGrpSpPr>
          <p:grpSpPr>
            <a:xfrm rot="20746701">
              <a:off x="5737080" y="3058534"/>
              <a:ext cx="994589" cy="994040"/>
              <a:chOff x="5737080" y="3058534"/>
              <a:chExt cx="994589" cy="994040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rot="733255">
                <a:off x="6226083" y="3615202"/>
                <a:ext cx="505586" cy="0"/>
              </a:xfrm>
              <a:prstGeom prst="straightConnector1">
                <a:avLst/>
              </a:prstGeom>
              <a:ln w="50800">
                <a:solidFill>
                  <a:srgbClr val="2C9AE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733255" flipH="1">
                <a:off x="5737080" y="3508728"/>
                <a:ext cx="500401" cy="0"/>
              </a:xfrm>
              <a:prstGeom prst="straightConnector1">
                <a:avLst/>
              </a:prstGeom>
              <a:ln w="50800">
                <a:solidFill>
                  <a:srgbClr val="2C9AE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rot="733255">
                <a:off x="6197410" y="3559951"/>
                <a:ext cx="0" cy="492623"/>
              </a:xfrm>
              <a:prstGeom prst="straightConnector1">
                <a:avLst/>
              </a:prstGeom>
              <a:ln w="50800">
                <a:solidFill>
                  <a:srgbClr val="2C9AE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733255" flipV="1">
                <a:off x="6306418" y="3058534"/>
                <a:ext cx="0" cy="513365"/>
              </a:xfrm>
              <a:prstGeom prst="straightConnector1">
                <a:avLst/>
              </a:prstGeom>
              <a:ln w="50800">
                <a:solidFill>
                  <a:schemeClr val="accent4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 rot="19734651">
              <a:off x="2390164" y="2885570"/>
              <a:ext cx="994589" cy="994040"/>
              <a:chOff x="5737080" y="3058534"/>
              <a:chExt cx="994589" cy="994040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rot="733255">
                <a:off x="6226083" y="3615202"/>
                <a:ext cx="505586" cy="0"/>
              </a:xfrm>
              <a:prstGeom prst="straightConnector1">
                <a:avLst/>
              </a:prstGeom>
              <a:ln w="50800">
                <a:solidFill>
                  <a:srgbClr val="2C9AE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rot="733255" flipH="1">
                <a:off x="5737080" y="3508728"/>
                <a:ext cx="500401" cy="0"/>
              </a:xfrm>
              <a:prstGeom prst="straightConnector1">
                <a:avLst/>
              </a:prstGeom>
              <a:ln w="50800">
                <a:solidFill>
                  <a:srgbClr val="2C9AE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rot="733255">
                <a:off x="6197410" y="3559951"/>
                <a:ext cx="0" cy="492623"/>
              </a:xfrm>
              <a:prstGeom prst="straightConnector1">
                <a:avLst/>
              </a:prstGeom>
              <a:ln w="50800">
                <a:solidFill>
                  <a:srgbClr val="2C9AE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733255" flipV="1">
                <a:off x="6306418" y="3058534"/>
                <a:ext cx="0" cy="513365"/>
              </a:xfrm>
              <a:prstGeom prst="straightConnector1">
                <a:avLst/>
              </a:prstGeom>
              <a:ln w="50800">
                <a:solidFill>
                  <a:schemeClr val="accent4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/>
            <p:cNvSpPr/>
            <p:nvPr/>
          </p:nvSpPr>
          <p:spPr>
            <a:xfrm>
              <a:off x="4399631" y="5340163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95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(Discrete setting)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28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Connect each instance</a:t>
            </a:r>
            <a:endParaRPr lang="de-DE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2124375" y="1869838"/>
            <a:ext cx="5680369" cy="2929148"/>
            <a:chOff x="1511802" y="2446421"/>
            <a:chExt cx="6161672" cy="3177338"/>
          </a:xfrm>
        </p:grpSpPr>
        <p:sp>
          <p:nvSpPr>
            <p:cNvPr id="22" name="Isosceles Triangle 21"/>
            <p:cNvSpPr/>
            <p:nvPr/>
          </p:nvSpPr>
          <p:spPr>
            <a:xfrm>
              <a:off x="2730500" y="2544555"/>
              <a:ext cx="3571875" cy="3079203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733255" flipV="1">
              <a:off x="4580272" y="4862210"/>
              <a:ext cx="0" cy="51336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525937" y="4505158"/>
              <a:ext cx="1141919" cy="1051350"/>
            </a:xfrm>
            <a:prstGeom prst="line">
              <a:avLst/>
            </a:prstGeom>
            <a:ln w="508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9" idx="2"/>
            </p:cNvCxnSpPr>
            <p:nvPr/>
          </p:nvCxnSpPr>
          <p:spPr>
            <a:xfrm flipH="1" flipV="1">
              <a:off x="3687097" y="3902044"/>
              <a:ext cx="712534" cy="1546292"/>
            </a:xfrm>
            <a:prstGeom prst="line">
              <a:avLst/>
            </a:prstGeom>
            <a:ln w="508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2" idx="0"/>
            </p:cNvCxnSpPr>
            <p:nvPr/>
          </p:nvCxnSpPr>
          <p:spPr>
            <a:xfrm>
              <a:off x="4516438" y="2544555"/>
              <a:ext cx="3157036" cy="39649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302375" y="2941053"/>
              <a:ext cx="1371099" cy="2682706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1550737" y="2446421"/>
              <a:ext cx="1179764" cy="317733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endCxn id="22" idx="0"/>
            </p:cNvCxnSpPr>
            <p:nvPr/>
          </p:nvCxnSpPr>
          <p:spPr>
            <a:xfrm>
              <a:off x="1511802" y="2446421"/>
              <a:ext cx="3004636" cy="9813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21479956">
              <a:off x="5667702" y="3649463"/>
              <a:ext cx="505586" cy="0"/>
            </a:xfrm>
            <a:prstGeom prst="straightConnector1">
              <a:avLst/>
            </a:prstGeom>
            <a:ln w="50800">
              <a:solidFill>
                <a:srgbClr val="2C9AE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21479956" flipH="1">
              <a:off x="4623605" y="3651076"/>
              <a:ext cx="500401" cy="0"/>
            </a:xfrm>
            <a:prstGeom prst="straightConnector1">
              <a:avLst/>
            </a:prstGeom>
            <a:ln w="50800">
              <a:solidFill>
                <a:srgbClr val="2C9AE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21479956">
              <a:off x="5394089" y="4053672"/>
              <a:ext cx="0" cy="492623"/>
            </a:xfrm>
            <a:prstGeom prst="straightConnector1">
              <a:avLst/>
            </a:prstGeom>
            <a:ln w="50800">
              <a:solidFill>
                <a:srgbClr val="2C9AE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21479956" flipV="1">
              <a:off x="5370679" y="2756184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399631" y="5340163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081247" y="3515368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447535" y="3520720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5265735" y="3780064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263047" y="3256024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11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(Discrete setting)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29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Connect each instance</a:t>
            </a:r>
            <a:endParaRPr lang="de-DE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2146770" y="1885544"/>
            <a:ext cx="5646953" cy="2911917"/>
            <a:chOff x="1511802" y="2446421"/>
            <a:chExt cx="6161672" cy="3177338"/>
          </a:xfrm>
        </p:grpSpPr>
        <p:sp>
          <p:nvSpPr>
            <p:cNvPr id="27" name="Isosceles Triangle 26"/>
            <p:cNvSpPr/>
            <p:nvPr/>
          </p:nvSpPr>
          <p:spPr>
            <a:xfrm>
              <a:off x="2730500" y="2544555"/>
              <a:ext cx="3571875" cy="3079203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27" idx="0"/>
            </p:cNvCxnSpPr>
            <p:nvPr/>
          </p:nvCxnSpPr>
          <p:spPr>
            <a:xfrm>
              <a:off x="4516438" y="2544555"/>
              <a:ext cx="3157036" cy="39649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302375" y="2941053"/>
              <a:ext cx="1371099" cy="2682706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1550737" y="2446421"/>
              <a:ext cx="1179764" cy="317733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27" idx="0"/>
            </p:cNvCxnSpPr>
            <p:nvPr/>
          </p:nvCxnSpPr>
          <p:spPr>
            <a:xfrm>
              <a:off x="1511802" y="2446421"/>
              <a:ext cx="3004636" cy="9813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21479956" flipV="1">
              <a:off x="4894955" y="2475271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20467906" flipV="1">
              <a:off x="3644191" y="3067543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1479956" flipV="1">
              <a:off x="5270726" y="3096398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21479956" flipV="1">
              <a:off x="5592055" y="3645362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20467906" flipV="1">
              <a:off x="3966238" y="2461635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3966238" y="2896682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639969" y="3504376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4768287" y="2900558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5169471" y="3523384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488151" y="4084862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cxnSp>
          <p:nvCxnSpPr>
            <p:cNvPr id="50" name="Straight Connector 49"/>
            <p:cNvCxnSpPr>
              <a:stCxn id="57" idx="1"/>
              <a:endCxn id="46" idx="5"/>
            </p:cNvCxnSpPr>
            <p:nvPr/>
          </p:nvCxnSpPr>
          <p:spPr>
            <a:xfrm flipH="1" flipV="1">
              <a:off x="3836737" y="3736300"/>
              <a:ext cx="594577" cy="1635546"/>
            </a:xfrm>
            <a:prstGeom prst="line">
              <a:avLst/>
            </a:prstGeom>
            <a:ln w="2540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57" idx="0"/>
              <a:endCxn id="44" idx="5"/>
            </p:cNvCxnSpPr>
            <p:nvPr/>
          </p:nvCxnSpPr>
          <p:spPr>
            <a:xfrm flipH="1" flipV="1">
              <a:off x="4163006" y="3128606"/>
              <a:ext cx="344798" cy="2211557"/>
            </a:xfrm>
            <a:prstGeom prst="line">
              <a:avLst/>
            </a:prstGeom>
            <a:ln w="2540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57" idx="7"/>
              <a:endCxn id="47" idx="4"/>
            </p:cNvCxnSpPr>
            <p:nvPr/>
          </p:nvCxnSpPr>
          <p:spPr>
            <a:xfrm flipV="1">
              <a:off x="4584293" y="3172274"/>
              <a:ext cx="299258" cy="2199572"/>
            </a:xfrm>
            <a:prstGeom prst="line">
              <a:avLst/>
            </a:prstGeom>
            <a:ln w="2540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7" idx="6"/>
              <a:endCxn id="48" idx="4"/>
            </p:cNvCxnSpPr>
            <p:nvPr/>
          </p:nvCxnSpPr>
          <p:spPr>
            <a:xfrm flipV="1">
              <a:off x="4615976" y="3795100"/>
              <a:ext cx="668759" cy="1653236"/>
            </a:xfrm>
            <a:prstGeom prst="line">
              <a:avLst/>
            </a:prstGeom>
            <a:ln w="2540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endCxn id="49" idx="3"/>
            </p:cNvCxnSpPr>
            <p:nvPr/>
          </p:nvCxnSpPr>
          <p:spPr>
            <a:xfrm flipV="1">
              <a:off x="4634607" y="4316786"/>
              <a:ext cx="887304" cy="1131550"/>
            </a:xfrm>
            <a:prstGeom prst="line">
              <a:avLst/>
            </a:prstGeom>
            <a:ln w="2540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733255" flipV="1">
              <a:off x="4580272" y="4862210"/>
              <a:ext cx="0" cy="51336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4399631" y="5340163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76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Aligned Parametrization</a:t>
            </a:r>
            <a:endParaRPr lang="en-US" dirty="0"/>
          </a:p>
        </p:txBody>
      </p:sp>
      <p:sp>
        <p:nvSpPr>
          <p:cNvPr id="1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789894" y="4926807"/>
            <a:ext cx="457200" cy="273844"/>
          </a:xfrm>
        </p:spPr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28815" y="3888989"/>
            <a:ext cx="1501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input tri mesh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492" y="3878502"/>
            <a:ext cx="17813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Orientation field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4858" y="3888989"/>
            <a:ext cx="24450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Final parametrization /quadrangulation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503184" y="1214508"/>
            <a:ext cx="8221725" cy="1253738"/>
          </a:xfrm>
        </p:spPr>
        <p:txBody>
          <a:bodyPr/>
          <a:lstStyle/>
          <a:p>
            <a:r>
              <a:rPr lang="en-US" dirty="0" smtClean="0"/>
              <a:t>The usual pipeline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8" y="1894248"/>
            <a:ext cx="1871644" cy="186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90" y="1879047"/>
            <a:ext cx="1875442" cy="188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58" y="1818706"/>
            <a:ext cx="1833640" cy="184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12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(Discrete setting)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30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Connect each instance</a:t>
            </a:r>
            <a:endParaRPr lang="de-DE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2138916" y="1878850"/>
            <a:ext cx="5673148" cy="2925425"/>
            <a:chOff x="1511802" y="2446421"/>
            <a:chExt cx="6161672" cy="3177338"/>
          </a:xfrm>
        </p:grpSpPr>
        <p:sp>
          <p:nvSpPr>
            <p:cNvPr id="27" name="Isosceles Triangle 26"/>
            <p:cNvSpPr/>
            <p:nvPr/>
          </p:nvSpPr>
          <p:spPr>
            <a:xfrm>
              <a:off x="2730500" y="2544555"/>
              <a:ext cx="3571875" cy="3079203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27" idx="0"/>
            </p:cNvCxnSpPr>
            <p:nvPr/>
          </p:nvCxnSpPr>
          <p:spPr>
            <a:xfrm>
              <a:off x="4516438" y="2544555"/>
              <a:ext cx="3157036" cy="39649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302375" y="2941053"/>
              <a:ext cx="1371099" cy="2682706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1550737" y="2446421"/>
              <a:ext cx="1179764" cy="317733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27" idx="0"/>
            </p:cNvCxnSpPr>
            <p:nvPr/>
          </p:nvCxnSpPr>
          <p:spPr>
            <a:xfrm>
              <a:off x="1511802" y="2446421"/>
              <a:ext cx="3004636" cy="9813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21479956" flipV="1">
              <a:off x="4894955" y="2475271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20467906" flipV="1">
              <a:off x="3644191" y="3067543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1479956" flipV="1">
              <a:off x="5270726" y="3096398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21479956" flipV="1">
              <a:off x="5592055" y="3645362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20467906" flipV="1">
              <a:off x="3966238" y="2461635"/>
              <a:ext cx="0" cy="513365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3966238" y="2896682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639969" y="3504376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4768287" y="2900558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5169471" y="3523384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488151" y="4084862"/>
              <a:ext cx="230528" cy="2717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</a:t>
              </a:r>
              <a:endParaRPr lang="en-US" sz="1200" dirty="0"/>
            </a:p>
          </p:txBody>
        </p:sp>
        <p:cxnSp>
          <p:nvCxnSpPr>
            <p:cNvPr id="50" name="Straight Connector 49"/>
            <p:cNvCxnSpPr>
              <a:stCxn id="57" idx="1"/>
              <a:endCxn id="46" idx="5"/>
            </p:cNvCxnSpPr>
            <p:nvPr/>
          </p:nvCxnSpPr>
          <p:spPr>
            <a:xfrm flipH="1" flipV="1">
              <a:off x="3836737" y="3736300"/>
              <a:ext cx="594577" cy="1635546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57" idx="0"/>
              <a:endCxn id="44" idx="5"/>
            </p:cNvCxnSpPr>
            <p:nvPr/>
          </p:nvCxnSpPr>
          <p:spPr>
            <a:xfrm flipH="1" flipV="1">
              <a:off x="4163006" y="3128606"/>
              <a:ext cx="344798" cy="2211557"/>
            </a:xfrm>
            <a:prstGeom prst="line">
              <a:avLst/>
            </a:prstGeom>
            <a:ln w="25400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57" idx="7"/>
              <a:endCxn id="47" idx="4"/>
            </p:cNvCxnSpPr>
            <p:nvPr/>
          </p:nvCxnSpPr>
          <p:spPr>
            <a:xfrm flipV="1">
              <a:off x="4584293" y="3172274"/>
              <a:ext cx="299258" cy="2199572"/>
            </a:xfrm>
            <a:prstGeom prst="line">
              <a:avLst/>
            </a:prstGeom>
            <a:ln w="25400">
              <a:solidFill>
                <a:srgbClr val="38EE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7" idx="6"/>
              <a:endCxn id="48" idx="4"/>
            </p:cNvCxnSpPr>
            <p:nvPr/>
          </p:nvCxnSpPr>
          <p:spPr>
            <a:xfrm flipV="1">
              <a:off x="4615976" y="3795100"/>
              <a:ext cx="668759" cy="1653236"/>
            </a:xfrm>
            <a:prstGeom prst="line">
              <a:avLst/>
            </a:prstGeom>
            <a:ln w="25400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endCxn id="49" idx="3"/>
            </p:cNvCxnSpPr>
            <p:nvPr/>
          </p:nvCxnSpPr>
          <p:spPr>
            <a:xfrm flipV="1">
              <a:off x="4634607" y="4316786"/>
              <a:ext cx="887304" cy="113155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733255" flipV="1">
              <a:off x="4580272" y="4862210"/>
              <a:ext cx="0" cy="51336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4399631" y="5340163"/>
              <a:ext cx="216345" cy="216345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96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Tracing </a:t>
            </a:r>
            <a:r>
              <a:rPr lang="en-US" sz="2800" dirty="0"/>
              <a:t>Field-</a:t>
            </a:r>
            <a:r>
              <a:rPr lang="en-US" sz="2800" dirty="0" smtClean="0"/>
              <a:t>Coherent (Discrete setting)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31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2"/>
            <a:ext cx="4988538" cy="2789069"/>
          </a:xfrm>
        </p:spPr>
        <p:txBody>
          <a:bodyPr>
            <a:normAutofit/>
          </a:bodyPr>
          <a:lstStyle/>
          <a:p>
            <a:r>
              <a:rPr lang="de-DE" sz="2200" dirty="0" smtClean="0"/>
              <a:t>singularities</a:t>
            </a:r>
            <a:endParaRPr lang="de-DE" sz="2200" dirty="0"/>
          </a:p>
        </p:txBody>
      </p:sp>
      <p:pic>
        <p:nvPicPr>
          <p:cNvPr id="8" name="Picture 7" descr="singular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62" y="1103328"/>
            <a:ext cx="2667159" cy="3457139"/>
          </a:xfrm>
          <a:prstGeom prst="rect">
            <a:avLst/>
          </a:prstGeom>
        </p:spPr>
      </p:pic>
      <p:pic>
        <p:nvPicPr>
          <p:cNvPr id="9" name="Picture 8" descr="singularity_opposit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9" y="1517861"/>
            <a:ext cx="2667158" cy="304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3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Propagating throught the mesh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 descr="propag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7" y="1433510"/>
            <a:ext cx="2262848" cy="2581372"/>
          </a:xfrm>
          <a:prstGeom prst="rect">
            <a:avLst/>
          </a:prstGeom>
        </p:spPr>
      </p:pic>
      <p:pic>
        <p:nvPicPr>
          <p:cNvPr id="9" name="Picture 8" descr="Screen Shot 2016-10-02 at 15.00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53" y="1301060"/>
            <a:ext cx="5241638" cy="28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Tangential or Orthogonal crossing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33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61" y="1238251"/>
            <a:ext cx="7859471" cy="3494942"/>
          </a:xfrm>
        </p:spPr>
        <p:txBody>
          <a:bodyPr>
            <a:normAutofit fontScale="70000" lnSpcReduction="20000"/>
          </a:bodyPr>
          <a:lstStyle/>
          <a:p>
            <a:r>
              <a:rPr lang="de-DE" sz="2200" dirty="0" smtClean="0"/>
              <a:t>Implicitly defined by the graph!</a:t>
            </a:r>
          </a:p>
          <a:p>
            <a:endParaRPr lang="de-DE" sz="2200" dirty="0"/>
          </a:p>
          <a:p>
            <a:endParaRPr lang="de-DE" sz="2200" dirty="0" smtClean="0"/>
          </a:p>
          <a:p>
            <a:endParaRPr lang="de-DE" sz="2200" dirty="0"/>
          </a:p>
          <a:p>
            <a:endParaRPr lang="de-DE" sz="2200" dirty="0" smtClean="0"/>
          </a:p>
          <a:p>
            <a:endParaRPr lang="de-DE" sz="2200" dirty="0"/>
          </a:p>
          <a:p>
            <a:endParaRPr lang="de-DE" sz="2200" dirty="0" smtClean="0"/>
          </a:p>
          <a:p>
            <a:r>
              <a:rPr lang="de-DE" sz="2200" b="1" dirty="0" smtClean="0"/>
              <a:t>Purely combinatorial test! No geometric test involved!</a:t>
            </a:r>
          </a:p>
          <a:p>
            <a:endParaRPr lang="de-DE" sz="2200" dirty="0"/>
          </a:p>
          <a:p>
            <a:endParaRPr lang="de-DE" sz="2200" dirty="0" smtClean="0"/>
          </a:p>
          <a:p>
            <a:endParaRPr lang="de-DE" sz="2200" dirty="0"/>
          </a:p>
          <a:p>
            <a:endParaRPr lang="de-DE" sz="2200" dirty="0" smtClean="0"/>
          </a:p>
          <a:p>
            <a:endParaRPr lang="de-DE" sz="2200" dirty="0"/>
          </a:p>
          <a:p>
            <a:endParaRPr lang="de-DE" sz="2200" dirty="0" smtClean="0"/>
          </a:p>
          <a:p>
            <a:endParaRPr lang="de-DE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120518" y="3881392"/>
            <a:ext cx="14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orthogonal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1439" y="3881392"/>
            <a:ext cx="133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tangential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8" name="Picture 7" descr="cross_no_cros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61" y="1625317"/>
            <a:ext cx="5895603" cy="27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Defining a quad patch Layout (1)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34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52"/>
            <a:ext cx="4593006" cy="3233487"/>
          </a:xfrm>
        </p:spPr>
        <p:txBody>
          <a:bodyPr>
            <a:normAutofit lnSpcReduction="10000"/>
          </a:bodyPr>
          <a:lstStyle/>
          <a:p>
            <a:r>
              <a:rPr lang="de-DE" sz="2200" dirty="0" smtClean="0"/>
              <a:t>Find a candidate set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separatrices</a:t>
            </a:r>
            <a:endParaRPr lang="de-DE" sz="2200" dirty="0" smtClean="0"/>
          </a:p>
          <a:p>
            <a:r>
              <a:rPr lang="de-DE" dirty="0" smtClean="0"/>
              <a:t>Each candidate </a:t>
            </a:r>
            <a:r>
              <a:rPr lang="de-DE" sz="3200" b="1" i="1" dirty="0" smtClean="0"/>
              <a:t>s</a:t>
            </a:r>
            <a:r>
              <a:rPr lang="de-DE" sz="3200" b="1" i="1" baseline="-25000" dirty="0" smtClean="0"/>
              <a:t>i</a:t>
            </a:r>
            <a:r>
              <a:rPr lang="de-DE" dirty="0" smtClean="0"/>
              <a:t> </a:t>
            </a:r>
            <a:r>
              <a:rPr lang="de-DE" dirty="0" err="1" smtClean="0"/>
              <a:t>connects</a:t>
            </a:r>
            <a:r>
              <a:rPr lang="de-DE" dirty="0" smtClean="0"/>
              <a:t> a pair of singularities</a:t>
            </a:r>
          </a:p>
          <a:p>
            <a:endParaRPr lang="de-DE" dirty="0" smtClean="0"/>
          </a:p>
          <a:p>
            <a:r>
              <a:rPr lang="de-DE" dirty="0" smtClean="0"/>
              <a:t>Its field deviation</a:t>
            </a:r>
            <a:r>
              <a:rPr lang="el-GR" sz="3200" b="1" dirty="0" smtClean="0"/>
              <a:t>γ</a:t>
            </a:r>
            <a:r>
              <a:rPr lang="el-GR" sz="3200" b="1" dirty="0"/>
              <a:t>(</a:t>
            </a:r>
            <a:r>
              <a:rPr lang="el-GR" sz="3200" b="1" i="1" dirty="0"/>
              <a:t>s</a:t>
            </a:r>
            <a:r>
              <a:rPr lang="el-GR" sz="3200" b="1" i="1" baseline="-25000" dirty="0"/>
              <a:t>i</a:t>
            </a:r>
            <a:r>
              <a:rPr lang="el-GR" sz="3200" b="1" dirty="0" smtClean="0"/>
              <a:t>)</a:t>
            </a:r>
            <a:r>
              <a:rPr lang="it-IT" sz="3200" b="1" dirty="0" smtClean="0"/>
              <a:t> </a:t>
            </a:r>
            <a:r>
              <a:rPr lang="it-IT" dirty="0" smtClean="0"/>
              <a:t>is the sum of the weights of its arcs</a:t>
            </a:r>
            <a:endParaRPr lang="de-DE" dirty="0"/>
          </a:p>
        </p:txBody>
      </p:sp>
      <p:pic>
        <p:nvPicPr>
          <p:cNvPr id="8" name="Picture 7" descr="candid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00" y="1765579"/>
            <a:ext cx="2580915" cy="3161239"/>
          </a:xfrm>
          <a:prstGeom prst="rect">
            <a:avLst/>
          </a:prstGeom>
        </p:spPr>
      </p:pic>
      <p:pic>
        <p:nvPicPr>
          <p:cNvPr id="9" name="Picture 8" descr="fie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24" y="1238250"/>
            <a:ext cx="1586157" cy="194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1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Defining a quad patch Layout (2)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35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60"/>
            <a:ext cx="7021374" cy="3494171"/>
          </a:xfrm>
        </p:spPr>
        <p:txBody>
          <a:bodyPr>
            <a:normAutofit fontScale="85000" lnSpcReduction="20000"/>
          </a:bodyPr>
          <a:lstStyle/>
          <a:p>
            <a:r>
              <a:rPr lang="de-DE" sz="2200" b="1" dirty="0" smtClean="0"/>
              <a:t>FIND THE OPTIMAL SUBSET OF CANDIDATES</a:t>
            </a:r>
          </a:p>
          <a:p>
            <a:pPr lvl="1"/>
            <a:r>
              <a:rPr lang="de-DE" dirty="0" smtClean="0"/>
              <a:t>One Boolean variable </a:t>
            </a:r>
            <a:r>
              <a:rPr lang="de-DE" sz="3200" b="1" i="1" dirty="0" smtClean="0"/>
              <a:t>c</a:t>
            </a:r>
            <a:r>
              <a:rPr lang="de-DE" sz="3200" b="1" i="1" baseline="-25000" dirty="0" smtClean="0"/>
              <a:t>i</a:t>
            </a:r>
            <a:r>
              <a:rPr lang="de-DE" dirty="0" smtClean="0"/>
              <a:t> for each candidate</a:t>
            </a:r>
          </a:p>
          <a:p>
            <a:r>
              <a:rPr lang="de-DE" dirty="0" smtClean="0"/>
              <a:t>Find the subset of candidates such that</a:t>
            </a:r>
          </a:p>
          <a:p>
            <a:endParaRPr lang="de-DE" dirty="0" smtClean="0"/>
          </a:p>
          <a:p>
            <a:pPr lvl="1"/>
            <a:r>
              <a:rPr lang="de-DE" b="1" dirty="0" smtClean="0"/>
              <a:t>Maximize</a:t>
            </a:r>
            <a:r>
              <a:rPr lang="de-DE" dirty="0" smtClean="0"/>
              <a:t> separarices with minimal deviation</a:t>
            </a:r>
          </a:p>
          <a:p>
            <a:pPr lvl="1"/>
            <a:endParaRPr lang="de-DE" dirty="0"/>
          </a:p>
          <a:p>
            <a:pPr lvl="1"/>
            <a:r>
              <a:rPr lang="de-DE" b="1" dirty="0" err="1" smtClean="0"/>
              <a:t>Avoid</a:t>
            </a:r>
            <a:r>
              <a:rPr lang="de-DE" dirty="0" smtClean="0"/>
              <a:t> tangential </a:t>
            </a:r>
            <a:r>
              <a:rPr lang="de-DE" dirty="0" err="1" smtClean="0"/>
              <a:t>crossing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de-DE" dirty="0" smtClean="0"/>
              <a:t>Not exceeds singularity valence</a:t>
            </a:r>
          </a:p>
          <a:p>
            <a:r>
              <a:rPr lang="de-DE" b="1" dirty="0" smtClean="0"/>
              <a:t>Find the Global Optimum!</a:t>
            </a:r>
          </a:p>
          <a:p>
            <a:pPr marL="349250" lvl="1" indent="0">
              <a:buNone/>
            </a:pPr>
            <a:endParaRPr lang="de-DE" dirty="0"/>
          </a:p>
        </p:txBody>
      </p:sp>
      <p:pic>
        <p:nvPicPr>
          <p:cNvPr id="4" name="Picture 3" descr="Screen Shot 2016-10-02 at 15.30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22" y="2420019"/>
            <a:ext cx="1697789" cy="10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Defining a quad patch Layout (3)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36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59"/>
            <a:ext cx="7021374" cy="3494171"/>
          </a:xfrm>
        </p:spPr>
        <p:txBody>
          <a:bodyPr>
            <a:normAutofit/>
          </a:bodyPr>
          <a:lstStyle/>
          <a:p>
            <a:r>
              <a:rPr lang="de-DE" dirty="0" smtClean="0"/>
              <a:t>Quad patch layouts!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349250" lvl="1" indent="0">
              <a:buNone/>
            </a:pPr>
            <a:endParaRPr lang="de-DE" dirty="0"/>
          </a:p>
        </p:txBody>
      </p:sp>
      <p:pic>
        <p:nvPicPr>
          <p:cNvPr id="13" name="Picture 12" descr="bolt_o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36" y="3654327"/>
            <a:ext cx="1862325" cy="1109628"/>
          </a:xfrm>
          <a:prstGeom prst="rect">
            <a:avLst/>
          </a:prstGeom>
        </p:spPr>
      </p:pic>
      <p:pic>
        <p:nvPicPr>
          <p:cNvPr id="14" name="Picture 13" descr="bunny_our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7" y="1657078"/>
            <a:ext cx="1835656" cy="1908666"/>
          </a:xfrm>
          <a:prstGeom prst="rect">
            <a:avLst/>
          </a:prstGeom>
        </p:spPr>
      </p:pic>
      <p:pic>
        <p:nvPicPr>
          <p:cNvPr id="15" name="Picture 14" descr="cast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3" y="1238253"/>
            <a:ext cx="3107235" cy="2536468"/>
          </a:xfrm>
          <a:prstGeom prst="rect">
            <a:avLst/>
          </a:prstGeom>
        </p:spPr>
      </p:pic>
      <p:pic>
        <p:nvPicPr>
          <p:cNvPr id="16" name="Picture 15" descr="fertilit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45" y="3345827"/>
            <a:ext cx="2073579" cy="1610034"/>
          </a:xfrm>
          <a:prstGeom prst="rect">
            <a:avLst/>
          </a:prstGeom>
        </p:spPr>
      </p:pic>
      <p:pic>
        <p:nvPicPr>
          <p:cNvPr id="17" name="Picture 16" descr="kitte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95" y="3258838"/>
            <a:ext cx="1152438" cy="1763022"/>
          </a:xfrm>
          <a:prstGeom prst="rect">
            <a:avLst/>
          </a:prstGeom>
        </p:spPr>
      </p:pic>
      <p:pic>
        <p:nvPicPr>
          <p:cNvPr id="19" name="Picture 18" descr="rockerarm_ou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45" y="1612584"/>
            <a:ext cx="2877864" cy="2041744"/>
          </a:xfrm>
          <a:prstGeom prst="rect">
            <a:avLst/>
          </a:prstGeom>
        </p:spPr>
      </p:pic>
      <p:pic>
        <p:nvPicPr>
          <p:cNvPr id="20" name="Picture 19" descr="sculpt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80" y="965589"/>
            <a:ext cx="1425864" cy="14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Defining a quad patch Layout (4)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37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58"/>
            <a:ext cx="4893288" cy="3494171"/>
          </a:xfrm>
        </p:spPr>
        <p:txBody>
          <a:bodyPr>
            <a:normAutofit fontScale="77500" lnSpcReduction="20000"/>
          </a:bodyPr>
          <a:lstStyle/>
          <a:p>
            <a:r>
              <a:rPr lang="de-DE" sz="2200" dirty="0" smtClean="0"/>
              <a:t>Do </a:t>
            </a:r>
            <a:r>
              <a:rPr lang="de-DE" sz="2200" b="1" dirty="0" smtClean="0"/>
              <a:t>NOT</a:t>
            </a:r>
            <a:r>
              <a:rPr lang="de-DE" sz="2200" dirty="0" smtClean="0"/>
              <a:t> require to have a complete graph of separatrices</a:t>
            </a:r>
          </a:p>
          <a:p>
            <a:endParaRPr lang="de-DE" sz="2200" b="1" dirty="0" smtClean="0"/>
          </a:p>
          <a:p>
            <a:r>
              <a:rPr lang="de-DE" sz="2200" b="1" dirty="0" smtClean="0"/>
              <a:t>Admit also incomplete solutions</a:t>
            </a:r>
          </a:p>
          <a:p>
            <a:pPr marL="0" indent="0">
              <a:buNone/>
            </a:pPr>
            <a:endParaRPr lang="de-DE" sz="2200" dirty="0"/>
          </a:p>
          <a:p>
            <a:r>
              <a:rPr lang="de-DE" sz="2200" dirty="0" smtClean="0"/>
              <a:t>A final propagation step will produce a quadrangolation with a few t-junctions</a:t>
            </a:r>
          </a:p>
          <a:p>
            <a:pPr marL="0" indent="0">
              <a:buNone/>
            </a:pPr>
            <a:endParaRPr lang="de-DE" sz="2200" dirty="0"/>
          </a:p>
          <a:p>
            <a:r>
              <a:rPr lang="de-DE" sz="2200" dirty="0" smtClean="0"/>
              <a:t>Very useful in the following situations..</a:t>
            </a:r>
            <a:endParaRPr lang="de-DE" dirty="0" smtClean="0"/>
          </a:p>
          <a:p>
            <a:pPr marL="349250" lvl="1" indent="0">
              <a:buNone/>
            </a:pPr>
            <a:endParaRPr lang="de-DE" dirty="0"/>
          </a:p>
        </p:txBody>
      </p:sp>
      <p:pic>
        <p:nvPicPr>
          <p:cNvPr id="9" name="Picture 8" descr="T34_P5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61" y="3683174"/>
            <a:ext cx="1405899" cy="1321837"/>
          </a:xfrm>
          <a:prstGeom prst="rect">
            <a:avLst/>
          </a:prstGeom>
        </p:spPr>
      </p:pic>
      <p:pic>
        <p:nvPicPr>
          <p:cNvPr id="10" name="Picture 9" descr="T10_P68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47" y="2357885"/>
            <a:ext cx="1407046" cy="1325283"/>
          </a:xfrm>
          <a:prstGeom prst="rect">
            <a:avLst/>
          </a:prstGeom>
        </p:spPr>
      </p:pic>
      <p:pic>
        <p:nvPicPr>
          <p:cNvPr id="11" name="Picture 10" descr="T0_P116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45" y="1033680"/>
            <a:ext cx="1405900" cy="13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Defining a quad patch Layout (5)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38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51" y="1238257"/>
            <a:ext cx="8619057" cy="3494171"/>
          </a:xfrm>
        </p:spPr>
        <p:txBody>
          <a:bodyPr>
            <a:normAutofit/>
          </a:bodyPr>
          <a:lstStyle/>
          <a:p>
            <a:r>
              <a:rPr lang="de-DE" dirty="0" smtClean="0"/>
              <a:t>Mesh with borders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349250" lvl="1" indent="0">
              <a:buNone/>
            </a:pPr>
            <a:endParaRPr lang="de-DE" dirty="0"/>
          </a:p>
        </p:txBody>
      </p:sp>
      <p:pic>
        <p:nvPicPr>
          <p:cNvPr id="9" name="Picture 8" descr="botanic_bef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2" y="2251838"/>
            <a:ext cx="2449738" cy="1892980"/>
          </a:xfrm>
          <a:prstGeom prst="rect">
            <a:avLst/>
          </a:prstGeom>
        </p:spPr>
      </p:pic>
      <p:pic>
        <p:nvPicPr>
          <p:cNvPr id="10" name="Picture 9" descr="botanic_af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28" y="2251837"/>
            <a:ext cx="2453647" cy="1892981"/>
          </a:xfrm>
          <a:prstGeom prst="rect">
            <a:avLst/>
          </a:prstGeom>
        </p:spPr>
      </p:pic>
      <p:pic>
        <p:nvPicPr>
          <p:cNvPr id="11" name="Picture 10" descr="beetl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94" y="2888673"/>
            <a:ext cx="2231241" cy="2207328"/>
          </a:xfrm>
          <a:prstGeom prst="rect">
            <a:avLst/>
          </a:prstGeom>
        </p:spPr>
      </p:pic>
      <p:pic>
        <p:nvPicPr>
          <p:cNvPr id="12" name="Picture 11" descr="aquado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68" y="1065076"/>
            <a:ext cx="2478367" cy="18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Defining a quad patch Layout (6)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39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56"/>
            <a:ext cx="7021374" cy="3494171"/>
          </a:xfrm>
        </p:spPr>
        <p:txBody>
          <a:bodyPr>
            <a:normAutofit/>
          </a:bodyPr>
          <a:lstStyle/>
          <a:p>
            <a:r>
              <a:rPr lang="de-DE" dirty="0" smtClean="0"/>
              <a:t>Complex fields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349250" lvl="1" indent="0">
              <a:buNone/>
            </a:pP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963230" y="4743390"/>
            <a:ext cx="126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226 singularities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62 T-Junctions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6439512" y="4725388"/>
            <a:ext cx="126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173 singularities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62 T-Junctions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2246462" y="4532366"/>
            <a:ext cx="126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1170 singularities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450 T-Junctions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12" name="Picture 11" descr="luc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12" y="1057122"/>
            <a:ext cx="1280137" cy="3633637"/>
          </a:xfrm>
          <a:prstGeom prst="rect">
            <a:avLst/>
          </a:prstGeom>
        </p:spPr>
      </p:pic>
      <p:pic>
        <p:nvPicPr>
          <p:cNvPr id="14" name="Picture 13" descr="neptun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64" y="1042887"/>
            <a:ext cx="2513093" cy="3682507"/>
          </a:xfrm>
          <a:prstGeom prst="rect">
            <a:avLst/>
          </a:prstGeom>
        </p:spPr>
      </p:pic>
      <p:pic>
        <p:nvPicPr>
          <p:cNvPr id="15" name="Picture 14" descr="red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3" y="1721794"/>
            <a:ext cx="2654563" cy="27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Aligned Parametrization</a:t>
            </a:r>
            <a:endParaRPr lang="en-US" dirty="0"/>
          </a:p>
        </p:txBody>
      </p:sp>
      <p:sp>
        <p:nvSpPr>
          <p:cNvPr id="1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789894" y="4926807"/>
            <a:ext cx="457200" cy="273844"/>
          </a:xfrm>
        </p:spPr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  <p:sp>
        <p:nvSpPr>
          <p:cNvPr id="12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221058"/>
            <a:ext cx="4185140" cy="2007282"/>
          </a:xfrm>
        </p:spPr>
        <p:txBody>
          <a:bodyPr/>
          <a:lstStyle/>
          <a:p>
            <a:r>
              <a:rPr lang="de-DE" dirty="0"/>
              <a:t>Cut into disk </a:t>
            </a:r>
            <a:r>
              <a:rPr lang="de-DE" dirty="0" smtClean="0"/>
              <a:t>topology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Continuity across cuts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Globally smooth</a:t>
            </a:r>
          </a:p>
          <a:p>
            <a:pPr marL="349250" lvl="1" indent="0">
              <a:buNone/>
            </a:pPr>
            <a:endParaRPr lang="en-US" sz="2000" dirty="0" smtClean="0"/>
          </a:p>
        </p:txBody>
      </p:sp>
      <p:pic>
        <p:nvPicPr>
          <p:cNvPr id="9" name="Picture 7" descr="D:\papers\2012\EG_Star_Quad_Meshing\images\field_guided\cube_snap_pa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50" y="1125949"/>
            <a:ext cx="2713650" cy="182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:\papers\2012\EG_Star_Quad_Meshing\images\field_guided\cube_snap_qu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81" y="3791926"/>
            <a:ext cx="1344988" cy="135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:\papers\2012\EG_Star_Quad_Meshing\images\field_guided\cube_snap_c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51" y="1378676"/>
            <a:ext cx="1333467" cy="134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6" descr="parametrization_fro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28" y="2974548"/>
            <a:ext cx="2590445" cy="174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6"/>
          <p:cNvSpPr>
            <a:spLocks/>
          </p:cNvSpPr>
          <p:nvPr/>
        </p:nvSpPr>
        <p:spPr bwMode="auto">
          <a:xfrm>
            <a:off x="4979808" y="1475048"/>
            <a:ext cx="1589086" cy="279797"/>
          </a:xfrm>
          <a:custGeom>
            <a:avLst/>
            <a:gdLst/>
            <a:ahLst/>
            <a:cxnLst>
              <a:cxn ang="0">
                <a:pos x="2353" y="450"/>
              </a:cxn>
              <a:cxn ang="0">
                <a:pos x="0" y="337"/>
              </a:cxn>
            </a:cxnLst>
            <a:rect l="0" t="0" r="r" b="b"/>
            <a:pathLst>
              <a:path w="2353" h="450">
                <a:moveTo>
                  <a:pt x="2353" y="450"/>
                </a:moveTo>
                <a:cubicBezTo>
                  <a:pt x="1615" y="50"/>
                  <a:pt x="885" y="0"/>
                  <a:pt x="0" y="33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 flipH="1">
            <a:off x="5218978" y="1245283"/>
            <a:ext cx="1175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Cut to a disk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6" name="Freeform 6"/>
          <p:cNvSpPr>
            <a:spLocks/>
          </p:cNvSpPr>
          <p:nvPr/>
        </p:nvSpPr>
        <p:spPr bwMode="auto">
          <a:xfrm rot="5734530">
            <a:off x="7582594" y="3363114"/>
            <a:ext cx="1086369" cy="45719"/>
          </a:xfrm>
          <a:custGeom>
            <a:avLst/>
            <a:gdLst/>
            <a:ahLst/>
            <a:cxnLst>
              <a:cxn ang="0">
                <a:pos x="2353" y="450"/>
              </a:cxn>
              <a:cxn ang="0">
                <a:pos x="0" y="337"/>
              </a:cxn>
            </a:cxnLst>
            <a:rect l="0" t="0" r="r" b="b"/>
            <a:pathLst>
              <a:path w="2353" h="450">
                <a:moveTo>
                  <a:pt x="2353" y="450"/>
                </a:moveTo>
                <a:cubicBezTo>
                  <a:pt x="1615" y="50"/>
                  <a:pt x="885" y="0"/>
                  <a:pt x="0" y="33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 flipH="1">
            <a:off x="7126291" y="3154657"/>
            <a:ext cx="1175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Remesh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00573" y="4723189"/>
            <a:ext cx="26035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Bommes, et AL.: </a:t>
            </a:r>
            <a:r>
              <a:rPr lang="en-US" sz="800" i="1" dirty="0" smtClean="0"/>
              <a:t>Mixed Integer Quadrangulation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7833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Global Parametrization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40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47" y="1238255"/>
            <a:ext cx="6132981" cy="3494171"/>
          </a:xfrm>
        </p:spPr>
        <p:txBody>
          <a:bodyPr>
            <a:normAutofit/>
          </a:bodyPr>
          <a:lstStyle/>
          <a:p>
            <a:r>
              <a:rPr lang="de-DE" sz="1800" dirty="0" smtClean="0"/>
              <a:t>Assign </a:t>
            </a:r>
            <a:r>
              <a:rPr lang="de-DE" sz="1800" b="1" dirty="0" smtClean="0"/>
              <a:t>INTEGER</a:t>
            </a:r>
            <a:r>
              <a:rPr lang="de-DE" sz="1800" dirty="0" smtClean="0"/>
              <a:t> </a:t>
            </a:r>
            <a:r>
              <a:rPr lang="de-DE" sz="1800" dirty="0"/>
              <a:t>lengths to all </a:t>
            </a:r>
            <a:r>
              <a:rPr lang="de-DE" sz="1800" dirty="0" smtClean="0"/>
              <a:t>edges</a:t>
            </a:r>
            <a:r>
              <a:rPr lang="de-DE" sz="1800" dirty="0"/>
              <a:t>.</a:t>
            </a:r>
          </a:p>
          <a:p>
            <a:r>
              <a:rPr lang="de-DE" sz="1800" dirty="0"/>
              <a:t>Map each patch to a 2D rectangle with assigned lengths.</a:t>
            </a:r>
          </a:p>
          <a:p>
            <a:r>
              <a:rPr lang="de-DE" sz="1800" dirty="0"/>
              <a:t>Must meet consistency constraints</a:t>
            </a:r>
            <a:br>
              <a:rPr lang="de-DE" sz="1800" dirty="0"/>
            </a:br>
            <a:r>
              <a:rPr lang="de-DE" sz="1800" dirty="0" smtClean="0"/>
              <a:t>v</a:t>
            </a:r>
            <a:r>
              <a:rPr lang="de-DE" sz="1800" dirty="0"/>
              <a:t>, w, x, y, z &gt; 0</a:t>
            </a:r>
            <a:br>
              <a:rPr lang="de-DE" sz="1800" dirty="0"/>
            </a:br>
            <a:r>
              <a:rPr lang="de-DE" sz="1800" dirty="0"/>
              <a:t>v = w</a:t>
            </a:r>
            <a:br>
              <a:rPr lang="de-DE" sz="1800" dirty="0"/>
            </a:br>
            <a:r>
              <a:rPr lang="de-DE" sz="1800" dirty="0"/>
              <a:t>x + y = </a:t>
            </a:r>
            <a:r>
              <a:rPr lang="de-DE" sz="1800" dirty="0" smtClean="0"/>
              <a:t>z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2441785" y="2830397"/>
            <a:ext cx="3466875" cy="2313103"/>
            <a:chOff x="2441785" y="2830397"/>
            <a:chExt cx="3466875" cy="2313103"/>
          </a:xfrm>
        </p:grpSpPr>
        <p:sp>
          <p:nvSpPr>
            <p:cNvPr id="14" name="TextBox 13"/>
            <p:cNvSpPr txBox="1"/>
            <p:nvPr/>
          </p:nvSpPr>
          <p:spPr>
            <a:xfrm flipH="1">
              <a:off x="2812597" y="4804946"/>
              <a:ext cx="2354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70C0"/>
                  </a:solidFill>
                </a:rPr>
                <a:t>Parametric Domain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812597" y="3273495"/>
              <a:ext cx="2605133" cy="1354150"/>
            </a:xfrm>
            <a:prstGeom prst="rect">
              <a:avLst/>
            </a:prstGeom>
            <a:solidFill>
              <a:srgbClr val="B1CC9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rot="16200000" flipH="1">
              <a:off x="3478342" y="3094235"/>
              <a:ext cx="214200" cy="578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071989" y="2841941"/>
              <a:ext cx="439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70800" y="2830397"/>
              <a:ext cx="4382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58043" y="4485588"/>
              <a:ext cx="4054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41785" y="3578397"/>
              <a:ext cx="4222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17720" y="3753767"/>
              <a:ext cx="490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00150" y="962815"/>
            <a:ext cx="2404081" cy="3971131"/>
            <a:chOff x="6200150" y="962815"/>
            <a:chExt cx="2404081" cy="3971131"/>
          </a:xfrm>
        </p:grpSpPr>
        <p:sp>
          <p:nvSpPr>
            <p:cNvPr id="17" name="TextBox 16"/>
            <p:cNvSpPr txBox="1"/>
            <p:nvPr/>
          </p:nvSpPr>
          <p:spPr>
            <a:xfrm flipH="1">
              <a:off x="6605548" y="4595392"/>
              <a:ext cx="1474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70C0"/>
                  </a:solidFill>
                </a:rPr>
                <a:t>3D Domain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pic>
          <p:nvPicPr>
            <p:cNvPr id="27" name="Picture 26" descr="neptune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150" y="962815"/>
              <a:ext cx="2404081" cy="3522768"/>
            </a:xfrm>
            <a:prstGeom prst="rect">
              <a:avLst/>
            </a:prstGeom>
          </p:spPr>
        </p:pic>
      </p:grpSp>
      <p:sp>
        <p:nvSpPr>
          <p:cNvPr id="28" name="Freeform 27"/>
          <p:cNvSpPr/>
          <p:nvPr/>
        </p:nvSpPr>
        <p:spPr bwMode="auto">
          <a:xfrm>
            <a:off x="4911095" y="2298115"/>
            <a:ext cx="2362541" cy="1526240"/>
          </a:xfrm>
          <a:custGeom>
            <a:avLst/>
            <a:gdLst>
              <a:gd name="connsiteX0" fmla="*/ 3253740 w 3253740"/>
              <a:gd name="connsiteY0" fmla="*/ 0 h 1917700"/>
              <a:gd name="connsiteX1" fmla="*/ 1600200 w 3253740"/>
              <a:gd name="connsiteY1" fmla="*/ 1600200 h 1917700"/>
              <a:gd name="connsiteX2" fmla="*/ 0 w 3253740"/>
              <a:gd name="connsiteY2" fmla="*/ 19050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3740" h="1917700">
                <a:moveTo>
                  <a:pt x="3253740" y="0"/>
                </a:moveTo>
                <a:cubicBezTo>
                  <a:pt x="2698115" y="641350"/>
                  <a:pt x="2142490" y="1282700"/>
                  <a:pt x="1600200" y="1600200"/>
                </a:cubicBezTo>
                <a:cubicBezTo>
                  <a:pt x="1057910" y="1917700"/>
                  <a:pt x="528955" y="1911350"/>
                  <a:pt x="0" y="19050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6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Comparison Wrt </a:t>
            </a:r>
            <a:r>
              <a:rPr lang="en-US" sz="2000" dirty="0" smtClean="0"/>
              <a:t>exact surface tracing approach</a:t>
            </a:r>
            <a:endParaRPr lang="en-US" sz="20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41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54"/>
            <a:ext cx="4132718" cy="3494171"/>
          </a:xfrm>
        </p:spPr>
        <p:txBody>
          <a:bodyPr>
            <a:normAutofit/>
          </a:bodyPr>
          <a:lstStyle/>
          <a:p>
            <a:r>
              <a:rPr lang="de-DE" dirty="0" smtClean="0"/>
              <a:t>Fewer or No T-Junctions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349250" lvl="1" indent="0">
              <a:buNone/>
            </a:pP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618252" y="2975844"/>
            <a:ext cx="135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Proposed 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no T-Junctions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213841" y="2967185"/>
            <a:ext cx="135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RGP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108 T-Junctions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33709" y="4387909"/>
            <a:ext cx="135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Proposed 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no T-Junctions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329291" y="4370591"/>
            <a:ext cx="135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RGP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92 T-Junctions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4132464" y="4320848"/>
            <a:ext cx="135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Proposed 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78 T-Junctions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228644" y="4359692"/>
            <a:ext cx="135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RGP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687 T-Junctions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22" name="Picture 21" descr="master_cylinder_o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76" y="1651003"/>
            <a:ext cx="1108729" cy="1333231"/>
          </a:xfrm>
          <a:prstGeom prst="rect">
            <a:avLst/>
          </a:prstGeom>
        </p:spPr>
      </p:pic>
      <p:pic>
        <p:nvPicPr>
          <p:cNvPr id="23" name="Picture 22" descr="master_cylinder_RG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83" y="1651003"/>
            <a:ext cx="1111026" cy="1333231"/>
          </a:xfrm>
          <a:prstGeom prst="rect">
            <a:avLst/>
          </a:prstGeom>
        </p:spPr>
      </p:pic>
      <p:pic>
        <p:nvPicPr>
          <p:cNvPr id="24" name="Picture 23" descr="0_sculpt_Zorin_Pat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23" y="3495769"/>
            <a:ext cx="935886" cy="937693"/>
          </a:xfrm>
          <a:prstGeom prst="rect">
            <a:avLst/>
          </a:prstGeom>
        </p:spPr>
      </p:pic>
      <p:pic>
        <p:nvPicPr>
          <p:cNvPr id="25" name="Picture 24" descr="3_sculpt_Our_Pat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76" y="3495230"/>
            <a:ext cx="936269" cy="938080"/>
          </a:xfrm>
          <a:prstGeom prst="rect">
            <a:avLst/>
          </a:prstGeom>
        </p:spPr>
      </p:pic>
      <p:pic>
        <p:nvPicPr>
          <p:cNvPr id="26" name="Picture 25" descr="0_chinese_50K_Zorin_Patc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27" y="1096818"/>
            <a:ext cx="1558647" cy="2170702"/>
          </a:xfrm>
          <a:prstGeom prst="rect">
            <a:avLst/>
          </a:prstGeom>
        </p:spPr>
      </p:pic>
      <p:pic>
        <p:nvPicPr>
          <p:cNvPr id="27" name="Picture 26" descr="3_chinese_50K_Our_Patc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14" y="1096818"/>
            <a:ext cx="1561382" cy="2170702"/>
          </a:xfrm>
          <a:prstGeom prst="rect">
            <a:avLst/>
          </a:prstGeom>
        </p:spPr>
      </p:pic>
      <p:pic>
        <p:nvPicPr>
          <p:cNvPr id="28" name="Picture 27" descr="2_chinese_50K_Zorin_NonLinDis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49" y="3244269"/>
            <a:ext cx="977350" cy="1359688"/>
          </a:xfrm>
          <a:prstGeom prst="rect">
            <a:avLst/>
          </a:prstGeom>
        </p:spPr>
      </p:pic>
      <p:pic>
        <p:nvPicPr>
          <p:cNvPr id="29" name="Picture 28" descr="4_chinese_50K_OurDis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80" y="3251594"/>
            <a:ext cx="973905" cy="13548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2624" y="4851868"/>
            <a:ext cx="53267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RGP -&gt; Myles et al. Robust </a:t>
            </a:r>
            <a:r>
              <a:rPr lang="en-US" sz="1200" dirty="0"/>
              <a:t>Field-aligned Global Parametrization</a:t>
            </a:r>
          </a:p>
        </p:txBody>
      </p:sp>
    </p:spTree>
    <p:extLst>
      <p:ext uri="{BB962C8B-B14F-4D97-AF65-F5344CB8AC3E}">
        <p14:creationId xmlns:p14="http://schemas.microsoft.com/office/powerpoint/2010/main" val="103945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Comparison Wrt exact surface tracing approach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 descr="beetle_ou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" y="1271382"/>
            <a:ext cx="3394303" cy="3099659"/>
          </a:xfrm>
          <a:prstGeom prst="rect">
            <a:avLst/>
          </a:prstGeom>
        </p:spPr>
      </p:pic>
      <p:pic>
        <p:nvPicPr>
          <p:cNvPr id="8" name="Picture 7" descr="beetle_rg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40" y="1265039"/>
            <a:ext cx="3394303" cy="3105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954423" y="4509090"/>
            <a:ext cx="135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Proposed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910464" y="4509090"/>
            <a:ext cx="135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RGP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Comparison w</a:t>
            </a:r>
            <a:r>
              <a:rPr lang="en-US" sz="2000" dirty="0" smtClean="0"/>
              <a:t>rt tracing on parametric space</a:t>
            </a:r>
            <a:endParaRPr lang="en-US" sz="20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43</a:t>
            </a:fld>
            <a:endParaRPr lang="en-US"/>
          </a:p>
        </p:txBody>
      </p:sp>
      <p:sp>
        <p:nvSpPr>
          <p:cNvPr id="6" name="Segnaposto contenuto 2"/>
          <p:cNvSpPr>
            <a:spLocks noGrp="1"/>
          </p:cNvSpPr>
          <p:nvPr>
            <p:ph sz="half" idx="1"/>
          </p:nvPr>
        </p:nvSpPr>
        <p:spPr>
          <a:xfrm>
            <a:off x="170841" y="1238252"/>
            <a:ext cx="8515963" cy="1039287"/>
          </a:xfrm>
        </p:spPr>
        <p:txBody>
          <a:bodyPr>
            <a:normAutofit/>
          </a:bodyPr>
          <a:lstStyle/>
          <a:p>
            <a:r>
              <a:rPr lang="de-DE" dirty="0" smtClean="0"/>
              <a:t>Inherit distortion of base parametrization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349250" lvl="1" indent="0">
              <a:buNone/>
            </a:pP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290100" y="4302492"/>
            <a:ext cx="126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Input Parametrization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682020" y="4325578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Distortion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2873646" y="4334309"/>
            <a:ext cx="12627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Perfect Match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4319272" y="4335419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Distortion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888260" y="4325578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Proposed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521210" y="4335419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Distortion</a:t>
            </a:r>
            <a:endParaRPr lang="en-US" sz="1000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712720" y="1600200"/>
            <a:ext cx="0" cy="2788920"/>
          </a:xfrm>
          <a:prstGeom prst="line">
            <a:avLst/>
          </a:prstGeom>
          <a:ln>
            <a:solidFill>
              <a:srgbClr val="38EE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628640" y="1679808"/>
            <a:ext cx="0" cy="278892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0_Fertility_pois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3" y="1710155"/>
            <a:ext cx="1089756" cy="1345611"/>
          </a:xfrm>
          <a:prstGeom prst="rect">
            <a:avLst/>
          </a:prstGeom>
        </p:spPr>
      </p:pic>
      <p:pic>
        <p:nvPicPr>
          <p:cNvPr id="37" name="Picture 36" descr="3_Fertility_poisson_d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74" y="1710155"/>
            <a:ext cx="1089755" cy="1345611"/>
          </a:xfrm>
          <a:prstGeom prst="rect">
            <a:avLst/>
          </a:prstGeom>
        </p:spPr>
      </p:pic>
      <p:pic>
        <p:nvPicPr>
          <p:cNvPr id="38" name="Picture 37" descr="1_Fertility_PQ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80" y="1710155"/>
            <a:ext cx="1090205" cy="1345611"/>
          </a:xfrm>
          <a:prstGeom prst="rect">
            <a:avLst/>
          </a:prstGeom>
        </p:spPr>
      </p:pic>
      <p:pic>
        <p:nvPicPr>
          <p:cNvPr id="39" name="Picture 38" descr="4_Fertility_PQ_di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61" y="1710155"/>
            <a:ext cx="1089756" cy="1345611"/>
          </a:xfrm>
          <a:prstGeom prst="rect">
            <a:avLst/>
          </a:prstGeom>
        </p:spPr>
      </p:pic>
      <p:pic>
        <p:nvPicPr>
          <p:cNvPr id="40" name="Picture 39" descr="2_Fertility_Ou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19" y="1679810"/>
            <a:ext cx="1114790" cy="1375955"/>
          </a:xfrm>
          <a:prstGeom prst="rect">
            <a:avLst/>
          </a:prstGeom>
        </p:spPr>
      </p:pic>
      <p:pic>
        <p:nvPicPr>
          <p:cNvPr id="41" name="Picture 40" descr="5_Fertility_Our_dis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90" y="1700861"/>
            <a:ext cx="1097280" cy="1354902"/>
          </a:xfrm>
          <a:prstGeom prst="rect">
            <a:avLst/>
          </a:prstGeom>
        </p:spPr>
      </p:pic>
      <p:pic>
        <p:nvPicPr>
          <p:cNvPr id="42" name="Picture 41" descr="0_poisson_tx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3073134"/>
            <a:ext cx="1163939" cy="1131305"/>
          </a:xfrm>
          <a:prstGeom prst="rect">
            <a:avLst/>
          </a:prstGeom>
        </p:spPr>
      </p:pic>
      <p:pic>
        <p:nvPicPr>
          <p:cNvPr id="43" name="Picture 42" descr="3_Poiss_distorti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13" y="3073133"/>
            <a:ext cx="1264823" cy="1229361"/>
          </a:xfrm>
          <a:prstGeom prst="rect">
            <a:avLst/>
          </a:prstGeom>
        </p:spPr>
      </p:pic>
      <p:pic>
        <p:nvPicPr>
          <p:cNvPr id="44" name="Picture 43" descr="1_PQ_layou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35" y="3073132"/>
            <a:ext cx="1264822" cy="1229360"/>
          </a:xfrm>
          <a:prstGeom prst="rect">
            <a:avLst/>
          </a:prstGeom>
        </p:spPr>
      </p:pic>
      <p:pic>
        <p:nvPicPr>
          <p:cNvPr id="45" name="Picture 44" descr="4_PQ_distortion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57" y="3073133"/>
            <a:ext cx="1264824" cy="1229361"/>
          </a:xfrm>
          <a:prstGeom prst="rect">
            <a:avLst/>
          </a:prstGeom>
        </p:spPr>
      </p:pic>
      <p:pic>
        <p:nvPicPr>
          <p:cNvPr id="46" name="Picture 45" descr="2_Our_Layou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40" y="3073132"/>
            <a:ext cx="1264822" cy="1229360"/>
          </a:xfrm>
          <a:prstGeom prst="rect">
            <a:avLst/>
          </a:prstGeom>
        </p:spPr>
      </p:pic>
      <p:pic>
        <p:nvPicPr>
          <p:cNvPr id="47" name="Picture 46" descr="5_Our_distortio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96" y="3073131"/>
            <a:ext cx="1264825" cy="122936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020456" y="4851868"/>
            <a:ext cx="698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Perfect Match -</a:t>
            </a:r>
            <a:r>
              <a:rPr lang="en-US" sz="1200" dirty="0"/>
              <a:t>&gt; Razafindrazak et </a:t>
            </a:r>
            <a:r>
              <a:rPr lang="en-US" sz="1200" dirty="0" smtClean="0"/>
              <a:t>al. Perfect </a:t>
            </a:r>
            <a:r>
              <a:rPr lang="en-US" sz="1200" dirty="0"/>
              <a:t>Matching Quad Layouts for Manifold Meshes</a:t>
            </a:r>
          </a:p>
        </p:txBody>
      </p:sp>
    </p:spTree>
    <p:extLst>
      <p:ext uri="{BB962C8B-B14F-4D97-AF65-F5344CB8AC3E}">
        <p14:creationId xmlns:p14="http://schemas.microsoft.com/office/powerpoint/2010/main" val="13253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Comparison wrt tracing on parametric space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44</a:t>
            </a:fld>
            <a:endParaRPr lang="en-US"/>
          </a:p>
        </p:txBody>
      </p:sp>
      <p:sp>
        <p:nvSpPr>
          <p:cNvPr id="6" name="Segnaposto contenuto 2"/>
          <p:cNvSpPr>
            <a:spLocks noGrp="1"/>
          </p:cNvSpPr>
          <p:nvPr>
            <p:ph sz="half" idx="1"/>
          </p:nvPr>
        </p:nvSpPr>
        <p:spPr>
          <a:xfrm>
            <a:off x="170839" y="1238251"/>
            <a:ext cx="8515963" cy="1039287"/>
          </a:xfrm>
        </p:spPr>
        <p:txBody>
          <a:bodyPr>
            <a:normAutofit/>
          </a:bodyPr>
          <a:lstStyle/>
          <a:p>
            <a:r>
              <a:rPr lang="de-DE" dirty="0" smtClean="0"/>
              <a:t>Inherit distortion of base parametrization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349250" lvl="1" indent="0">
              <a:buNone/>
            </a:pP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2168206" y="2766487"/>
            <a:ext cx="126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Input Parametrization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489200" y="4389121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Distortion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116349" y="2774107"/>
            <a:ext cx="12627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Perfect Match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5126452" y="4334227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Distortion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8283210" y="2774107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Proposed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8068161" y="4457338"/>
            <a:ext cx="80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Distortion</a:t>
            </a:r>
            <a:endParaRPr lang="en-US" sz="1000" dirty="0">
              <a:solidFill>
                <a:srgbClr val="0070C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336175" y="1672301"/>
            <a:ext cx="0" cy="2788920"/>
          </a:xfrm>
          <a:prstGeom prst="line">
            <a:avLst/>
          </a:prstGeom>
          <a:ln>
            <a:solidFill>
              <a:srgbClr val="38EE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379095" y="1600200"/>
            <a:ext cx="0" cy="278892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0_casting_pois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2" y="1865641"/>
            <a:ext cx="1462250" cy="1232468"/>
          </a:xfrm>
          <a:prstGeom prst="rect">
            <a:avLst/>
          </a:prstGeom>
        </p:spPr>
      </p:pic>
      <p:pic>
        <p:nvPicPr>
          <p:cNvPr id="22" name="Picture 21" descr="3_casting_distortion_Poiss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2" y="3263790"/>
            <a:ext cx="1416074" cy="1193548"/>
          </a:xfrm>
          <a:prstGeom prst="rect">
            <a:avLst/>
          </a:prstGeom>
        </p:spPr>
      </p:pic>
      <p:pic>
        <p:nvPicPr>
          <p:cNvPr id="23" name="Picture 22" descr="1_casting_PQ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18" y="1723310"/>
            <a:ext cx="1538834" cy="1297017"/>
          </a:xfrm>
          <a:prstGeom prst="rect">
            <a:avLst/>
          </a:prstGeom>
        </p:spPr>
      </p:pic>
      <p:pic>
        <p:nvPicPr>
          <p:cNvPr id="24" name="Picture 23" descr="4_casting_distortion_P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27" y="3288849"/>
            <a:ext cx="1434295" cy="1208906"/>
          </a:xfrm>
          <a:prstGeom prst="rect">
            <a:avLst/>
          </a:prstGeom>
        </p:spPr>
      </p:pic>
      <p:pic>
        <p:nvPicPr>
          <p:cNvPr id="25" name="Picture 24" descr="2_casting_Ou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51" y="1600201"/>
            <a:ext cx="1535941" cy="1297017"/>
          </a:xfrm>
          <a:prstGeom prst="rect">
            <a:avLst/>
          </a:prstGeom>
        </p:spPr>
      </p:pic>
      <p:pic>
        <p:nvPicPr>
          <p:cNvPr id="26" name="Picture 25" descr="5_casting_distortion_Ou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97" y="3130942"/>
            <a:ext cx="1492754" cy="125817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020456" y="4851868"/>
            <a:ext cx="698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Perfect Match -</a:t>
            </a:r>
            <a:r>
              <a:rPr lang="en-US" sz="1200" dirty="0"/>
              <a:t>&gt; Razafindrazak et </a:t>
            </a:r>
            <a:r>
              <a:rPr lang="en-US" sz="1200" dirty="0" smtClean="0"/>
              <a:t>al. Perfect </a:t>
            </a:r>
            <a:r>
              <a:rPr lang="en-US" sz="1200" dirty="0"/>
              <a:t>Matching Quad Layouts for Manifold Meshes</a:t>
            </a:r>
          </a:p>
        </p:txBody>
      </p:sp>
    </p:spTree>
    <p:extLst>
      <p:ext uri="{BB962C8B-B14F-4D97-AF65-F5344CB8AC3E}">
        <p14:creationId xmlns:p14="http://schemas.microsoft.com/office/powerpoint/2010/main" val="26374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Cool Application!!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45</a:t>
            </a:fld>
            <a:endParaRPr lang="en-US"/>
          </a:p>
        </p:txBody>
      </p:sp>
      <p:sp>
        <p:nvSpPr>
          <p:cNvPr id="6" name="Segnaposto contenuto 2"/>
          <p:cNvSpPr>
            <a:spLocks noGrp="1"/>
          </p:cNvSpPr>
          <p:nvPr>
            <p:ph sz="half" idx="1"/>
          </p:nvPr>
        </p:nvSpPr>
        <p:spPr>
          <a:xfrm>
            <a:off x="170837" y="1238250"/>
            <a:ext cx="8515963" cy="1039287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 smtClean="0"/>
              <a:t>„FlexMolds</a:t>
            </a:r>
            <a:r>
              <a:rPr lang="de-DE" b="1" dirty="0"/>
              <a:t>: Automatic Design of Flexible Shells for </a:t>
            </a:r>
            <a:r>
              <a:rPr lang="de-DE" b="1" dirty="0" smtClean="0"/>
              <a:t>Molding“</a:t>
            </a:r>
            <a:r>
              <a:rPr lang="de-DE" dirty="0" smtClean="0"/>
              <a:t> Luigi Malomo </a:t>
            </a:r>
            <a:r>
              <a:rPr lang="de-DE" dirty="0"/>
              <a:t>Nico </a:t>
            </a:r>
            <a:r>
              <a:rPr lang="de-DE" dirty="0" smtClean="0"/>
              <a:t>Pietroni </a:t>
            </a:r>
            <a:r>
              <a:rPr lang="de-DE" dirty="0"/>
              <a:t>Bernd </a:t>
            </a:r>
            <a:r>
              <a:rPr lang="de-DE" dirty="0" smtClean="0"/>
              <a:t>Bickel </a:t>
            </a:r>
            <a:r>
              <a:rPr lang="de-DE" dirty="0"/>
              <a:t>Paolo </a:t>
            </a:r>
            <a:r>
              <a:rPr lang="de-DE" dirty="0" smtClean="0"/>
              <a:t>Cignoni, </a:t>
            </a:r>
          </a:p>
          <a:p>
            <a:r>
              <a:rPr lang="de-DE" b="1" dirty="0" smtClean="0"/>
              <a:t>SIGGRAPH ASIA 2016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349250" lvl="1" indent="0">
              <a:buNone/>
            </a:pPr>
            <a:endParaRPr lang="de-DE" dirty="0"/>
          </a:p>
        </p:txBody>
      </p:sp>
      <p:pic>
        <p:nvPicPr>
          <p:cNvPr id="8" name="Picture 7" descr="sculpt_res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4" y="2407458"/>
            <a:ext cx="8550660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" y="1617989"/>
            <a:ext cx="8915400" cy="658368"/>
          </a:xfrm>
          <a:solidFill>
            <a:srgbClr val="AD2616"/>
          </a:solidFill>
        </p:spPr>
        <p:txBody>
          <a:bodyPr>
            <a:normAutofit/>
          </a:bodyPr>
          <a:lstStyle/>
          <a:p>
            <a:r>
              <a:rPr lang="en-US" sz="2400" smtClean="0"/>
              <a:t>Questions?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2361639"/>
            <a:ext cx="7467600" cy="2298284"/>
          </a:xfrm>
        </p:spPr>
        <p:txBody>
          <a:bodyPr>
            <a:normAutofit fontScale="85000" lnSpcReduction="20000"/>
          </a:bodyPr>
          <a:lstStyle/>
          <a:p>
            <a:endParaRPr lang="en-US" b="1" dirty="0"/>
          </a:p>
          <a:p>
            <a:pPr algn="ctr"/>
            <a:r>
              <a:rPr lang="en-US" sz="1700" b="1" dirty="0"/>
              <a:t>Nico </a:t>
            </a:r>
            <a:r>
              <a:rPr lang="en-US" sz="1700" b="1" dirty="0" smtClean="0"/>
              <a:t>Pietroni</a:t>
            </a:r>
            <a:r>
              <a:rPr lang="en-US" sz="1700" b="1" baseline="30000" dirty="0" smtClean="0"/>
              <a:t>1</a:t>
            </a:r>
            <a:r>
              <a:rPr lang="en-US" sz="1700" dirty="0" smtClean="0"/>
              <a:t>, </a:t>
            </a:r>
            <a:r>
              <a:rPr lang="en-US" sz="1700" dirty="0"/>
              <a:t>Enrico </a:t>
            </a:r>
            <a:r>
              <a:rPr lang="en-US" sz="1700" dirty="0" smtClean="0"/>
              <a:t>Puppo</a:t>
            </a:r>
            <a:r>
              <a:rPr lang="en-US" sz="1700" baseline="30000" dirty="0" smtClean="0"/>
              <a:t>2</a:t>
            </a:r>
            <a:r>
              <a:rPr lang="en-US" sz="1700" dirty="0" smtClean="0"/>
              <a:t>, </a:t>
            </a:r>
            <a:r>
              <a:rPr lang="en-US" sz="1700" dirty="0"/>
              <a:t>Giorgio </a:t>
            </a:r>
            <a:r>
              <a:rPr lang="en-US" sz="1700" dirty="0" smtClean="0"/>
              <a:t>Marcias</a:t>
            </a:r>
            <a:r>
              <a:rPr lang="en-US" sz="1700" b="1" baseline="30000" dirty="0"/>
              <a:t>1</a:t>
            </a:r>
            <a:r>
              <a:rPr lang="en-US" sz="1700" dirty="0" smtClean="0"/>
              <a:t>, </a:t>
            </a:r>
            <a:r>
              <a:rPr lang="en-US" sz="1700" dirty="0"/>
              <a:t>Roberto </a:t>
            </a:r>
            <a:r>
              <a:rPr lang="en-US" sz="1700" dirty="0" smtClean="0"/>
              <a:t>Scopigno</a:t>
            </a:r>
            <a:r>
              <a:rPr lang="en-US" sz="1700" b="1" baseline="30000" dirty="0"/>
              <a:t>1</a:t>
            </a:r>
            <a:r>
              <a:rPr lang="en-US" sz="1700" dirty="0" smtClean="0"/>
              <a:t>, </a:t>
            </a:r>
            <a:r>
              <a:rPr lang="en-US" sz="1700" dirty="0"/>
              <a:t>Paolo </a:t>
            </a:r>
            <a:r>
              <a:rPr lang="en-US" sz="1700" dirty="0" smtClean="0"/>
              <a:t>Cignoni</a:t>
            </a:r>
            <a:r>
              <a:rPr lang="en-US" sz="1700" b="1" baseline="30000" dirty="0" smtClean="0"/>
              <a:t>1</a:t>
            </a:r>
          </a:p>
          <a:p>
            <a:pPr algn="ctr"/>
            <a:r>
              <a:rPr lang="en-US" sz="1700" b="1" baseline="30000" dirty="0" smtClean="0"/>
              <a:t>1</a:t>
            </a:r>
            <a:r>
              <a:rPr lang="en-US" sz="1700" b="1" dirty="0" smtClean="0"/>
              <a:t>Visual Computing Lab - National Research Council of Italy</a:t>
            </a:r>
          </a:p>
          <a:p>
            <a:pPr algn="ctr"/>
            <a:r>
              <a:rPr lang="en-US" sz="1700" b="1" baseline="30000" dirty="0" smtClean="0"/>
              <a:t>1</a:t>
            </a:r>
            <a:r>
              <a:rPr lang="en-US" sz="1700" b="1" dirty="0" smtClean="0"/>
              <a:t>University of Genova</a:t>
            </a:r>
          </a:p>
          <a:p>
            <a:pPr algn="r"/>
            <a:r>
              <a:rPr lang="en-US" sz="1700" b="1" dirty="0" smtClean="0">
                <a:hlinkClick r:id="rId2"/>
              </a:rPr>
              <a:t>nico.pietroni@isti.cnr.it</a:t>
            </a:r>
            <a:endParaRPr lang="en-US" b="1" dirty="0" smtClean="0"/>
          </a:p>
        </p:txBody>
      </p:sp>
      <p:pic>
        <p:nvPicPr>
          <p:cNvPr id="9" name="Picture 8" descr="cast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59" y="118099"/>
            <a:ext cx="1736099" cy="1417196"/>
          </a:xfrm>
          <a:prstGeom prst="rect">
            <a:avLst/>
          </a:prstGeom>
        </p:spPr>
      </p:pic>
      <p:pic>
        <p:nvPicPr>
          <p:cNvPr id="10" name="Picture 9" descr="fert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6" y="181599"/>
            <a:ext cx="1699137" cy="1319298"/>
          </a:xfrm>
          <a:prstGeom prst="rect">
            <a:avLst/>
          </a:prstGeom>
        </p:spPr>
      </p:pic>
      <p:pic>
        <p:nvPicPr>
          <p:cNvPr id="11" name="Picture 10" descr="kitt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55" y="118099"/>
            <a:ext cx="926381" cy="1417196"/>
          </a:xfrm>
          <a:prstGeom prst="rect">
            <a:avLst/>
          </a:prstGeom>
        </p:spPr>
      </p:pic>
      <p:pic>
        <p:nvPicPr>
          <p:cNvPr id="12" name="Picture 11" descr="beetl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45" y="122550"/>
            <a:ext cx="1428787" cy="141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complex Parametric Domain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  <p:sp>
        <p:nvSpPr>
          <p:cNvPr id="101" name="Text Box 8"/>
          <p:cNvSpPr txBox="1">
            <a:spLocks noChangeArrowheads="1"/>
          </p:cNvSpPr>
          <p:nvPr/>
        </p:nvSpPr>
        <p:spPr bwMode="auto">
          <a:xfrm>
            <a:off x="549101" y="1470447"/>
            <a:ext cx="4145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/>
              <a:t>S</a:t>
            </a:r>
          </a:p>
        </p:txBody>
      </p:sp>
      <p:sp>
        <p:nvSpPr>
          <p:cNvPr id="102" name="Text Box 9"/>
          <p:cNvSpPr txBox="1">
            <a:spLocks noChangeArrowheads="1"/>
          </p:cNvSpPr>
          <p:nvPr/>
        </p:nvSpPr>
        <p:spPr bwMode="auto">
          <a:xfrm>
            <a:off x="8321496" y="1384722"/>
            <a:ext cx="5282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 smtClean="0">
                <a:ea typeface="Lucida Sans Unicode" pitchFamily="34" charset="0"/>
                <a:cs typeface="Lucida Sans Unicode" pitchFamily="34" charset="0"/>
              </a:rPr>
              <a:t>D</a:t>
            </a:r>
            <a:endParaRPr lang="el-GR" sz="3600" dirty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3" name="Freeform 6"/>
          <p:cNvSpPr>
            <a:spLocks/>
          </p:cNvSpPr>
          <p:nvPr/>
        </p:nvSpPr>
        <p:spPr bwMode="auto">
          <a:xfrm>
            <a:off x="3151010" y="2641995"/>
            <a:ext cx="1589086" cy="279797"/>
          </a:xfrm>
          <a:custGeom>
            <a:avLst/>
            <a:gdLst/>
            <a:ahLst/>
            <a:cxnLst>
              <a:cxn ang="0">
                <a:pos x="2353" y="450"/>
              </a:cxn>
              <a:cxn ang="0">
                <a:pos x="0" y="337"/>
              </a:cxn>
            </a:cxnLst>
            <a:rect l="0" t="0" r="r" b="b"/>
            <a:pathLst>
              <a:path w="2353" h="450">
                <a:moveTo>
                  <a:pt x="2353" y="450"/>
                </a:moveTo>
                <a:cubicBezTo>
                  <a:pt x="1615" y="50"/>
                  <a:pt x="885" y="0"/>
                  <a:pt x="0" y="33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4" name="Text Box 7"/>
          <p:cNvSpPr txBox="1">
            <a:spLocks noChangeArrowheads="1"/>
          </p:cNvSpPr>
          <p:nvPr/>
        </p:nvSpPr>
        <p:spPr bwMode="auto">
          <a:xfrm>
            <a:off x="3749496" y="3141138"/>
            <a:ext cx="313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i="1" dirty="0"/>
              <a:t>f</a:t>
            </a:r>
          </a:p>
        </p:txBody>
      </p:sp>
      <p:sp>
        <p:nvSpPr>
          <p:cNvPr id="105" name="Freeform 10"/>
          <p:cNvSpPr>
            <a:spLocks/>
          </p:cNvSpPr>
          <p:nvPr/>
        </p:nvSpPr>
        <p:spPr bwMode="auto">
          <a:xfrm rot="10800000">
            <a:off x="3139918" y="3007541"/>
            <a:ext cx="1589085" cy="279797"/>
          </a:xfrm>
          <a:custGeom>
            <a:avLst/>
            <a:gdLst/>
            <a:ahLst/>
            <a:cxnLst>
              <a:cxn ang="0">
                <a:pos x="2353" y="450"/>
              </a:cxn>
              <a:cxn ang="0">
                <a:pos x="0" y="337"/>
              </a:cxn>
            </a:cxnLst>
            <a:rect l="0" t="0" r="r" b="b"/>
            <a:pathLst>
              <a:path w="2353" h="450">
                <a:moveTo>
                  <a:pt x="2353" y="450"/>
                </a:moveTo>
                <a:cubicBezTo>
                  <a:pt x="1615" y="50"/>
                  <a:pt x="885" y="0"/>
                  <a:pt x="0" y="33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6" name="Text Box 11"/>
          <p:cNvSpPr txBox="1">
            <a:spLocks noChangeArrowheads="1"/>
          </p:cNvSpPr>
          <p:nvPr/>
        </p:nvSpPr>
        <p:spPr bwMode="auto">
          <a:xfrm>
            <a:off x="3673296" y="2168281"/>
            <a:ext cx="76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i="1" dirty="0" smtClean="0"/>
              <a:t>f</a:t>
            </a:r>
            <a:r>
              <a:rPr lang="en-US" sz="4000" i="1" baseline="30000" dirty="0" smtClean="0"/>
              <a:t> </a:t>
            </a:r>
            <a:r>
              <a:rPr lang="en-US" sz="4000" baseline="30000" dirty="0" smtClean="0"/>
              <a:t>-1</a:t>
            </a:r>
            <a:endParaRPr lang="en-US" sz="4000" baseline="30000" dirty="0"/>
          </a:p>
        </p:txBody>
      </p:sp>
      <p:pic>
        <p:nvPicPr>
          <p:cNvPr id="12" name="Picture 3" descr="C:\papersNew\2011\Siggraph_TopDownQuadParam\images\IgeaUV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93" t="-1774" r="5225" b="-1133"/>
          <a:stretch>
            <a:fillRect/>
          </a:stretch>
        </p:blipFill>
        <p:spPr bwMode="auto">
          <a:xfrm>
            <a:off x="4740126" y="1889794"/>
            <a:ext cx="4340215" cy="2737673"/>
          </a:xfrm>
          <a:prstGeom prst="rect">
            <a:avLst/>
          </a:prstGeom>
          <a:noFill/>
        </p:spPr>
      </p:pic>
      <p:pic>
        <p:nvPicPr>
          <p:cNvPr id="13" name="Picture 3" descr="C:\video\fraps\test\qutemolPreview\cil\testTangentGui 2011-12-13 03-18-09-34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096" y="1572804"/>
            <a:ext cx="252761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C:\papersNew\2011\Siggraph_TopDownQuadParam\images\IgeaUV.png"/>
          <p:cNvPicPr>
            <a:picLocks noChangeAspect="1" noChangeArrowheads="1"/>
          </p:cNvPicPr>
          <p:nvPr/>
        </p:nvPicPr>
        <p:blipFill>
          <a:blip r:embed="rId3"/>
          <a:srcRect l="4782"/>
          <a:stretch>
            <a:fillRect/>
          </a:stretch>
        </p:blipFill>
        <p:spPr bwMode="auto">
          <a:xfrm>
            <a:off x="1948245" y="1450064"/>
            <a:ext cx="5506720" cy="3373557"/>
          </a:xfrm>
          <a:prstGeom prst="rect">
            <a:avLst/>
          </a:prstGeom>
          <a:noFill/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complex Parametric Domain (detail)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38235" y="1200150"/>
            <a:ext cx="2129320" cy="790300"/>
            <a:chOff x="1371600" y="1219200"/>
            <a:chExt cx="2590799" cy="943848"/>
          </a:xfrm>
        </p:grpSpPr>
        <p:sp>
          <p:nvSpPr>
            <p:cNvPr id="14" name="TextBox 13"/>
            <p:cNvSpPr txBox="1"/>
            <p:nvPr/>
          </p:nvSpPr>
          <p:spPr>
            <a:xfrm>
              <a:off x="1966211" y="1219200"/>
              <a:ext cx="1197939" cy="9438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</a:rPr>
                <a:t>irregular </a:t>
              </a:r>
              <a:b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</a:rPr>
                <a:t>borders!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68202" y="1399504"/>
              <a:ext cx="794197" cy="353095"/>
            </a:xfrm>
            <a:custGeom>
              <a:avLst/>
              <a:gdLst>
                <a:gd name="connsiteX0" fmla="*/ 0 w 927279"/>
                <a:gd name="connsiteY0" fmla="*/ 85860 h 214649"/>
                <a:gd name="connsiteX1" fmla="*/ 515155 w 927279"/>
                <a:gd name="connsiteY1" fmla="*/ 21465 h 214649"/>
                <a:gd name="connsiteX2" fmla="*/ 927279 w 927279"/>
                <a:gd name="connsiteY2" fmla="*/ 214649 h 214649"/>
                <a:gd name="connsiteX0" fmla="*/ 0 w 927279"/>
                <a:gd name="connsiteY0" fmla="*/ 0 h 128789"/>
                <a:gd name="connsiteX1" fmla="*/ 927279 w 927279"/>
                <a:gd name="connsiteY1" fmla="*/ 128789 h 128789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45960 h 274749"/>
                <a:gd name="connsiteX1" fmla="*/ 927279 w 927279"/>
                <a:gd name="connsiteY1" fmla="*/ 274749 h 274749"/>
                <a:gd name="connsiteX0" fmla="*/ 0 w 927279"/>
                <a:gd name="connsiteY0" fmla="*/ 64395 h 193184"/>
                <a:gd name="connsiteX1" fmla="*/ 927279 w 927279"/>
                <a:gd name="connsiteY1" fmla="*/ 193184 h 193184"/>
                <a:gd name="connsiteX0" fmla="*/ 0 w 966460"/>
                <a:gd name="connsiteY0" fmla="*/ 39156 h 254626"/>
                <a:gd name="connsiteX1" fmla="*/ 966460 w 966460"/>
                <a:gd name="connsiteY1" fmla="*/ 254626 h 25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6460" h="254626">
                  <a:moveTo>
                    <a:pt x="0" y="39156"/>
                  </a:moveTo>
                  <a:cubicBezTo>
                    <a:pt x="334386" y="0"/>
                    <a:pt x="654147" y="61442"/>
                    <a:pt x="966460" y="254626"/>
                  </a:cubicBezTo>
                </a:path>
              </a:pathLst>
            </a:custGeom>
            <a:ln w="28575">
              <a:solidFill>
                <a:srgbClr val="E46C0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1371600" y="1524000"/>
              <a:ext cx="533400" cy="355600"/>
            </a:xfrm>
            <a:custGeom>
              <a:avLst/>
              <a:gdLst>
                <a:gd name="connsiteX0" fmla="*/ 0 w 927279"/>
                <a:gd name="connsiteY0" fmla="*/ 85860 h 214649"/>
                <a:gd name="connsiteX1" fmla="*/ 515155 w 927279"/>
                <a:gd name="connsiteY1" fmla="*/ 21465 h 214649"/>
                <a:gd name="connsiteX2" fmla="*/ 927279 w 927279"/>
                <a:gd name="connsiteY2" fmla="*/ 214649 h 214649"/>
                <a:gd name="connsiteX0" fmla="*/ 0 w 927279"/>
                <a:gd name="connsiteY0" fmla="*/ 0 h 128789"/>
                <a:gd name="connsiteX1" fmla="*/ 927279 w 927279"/>
                <a:gd name="connsiteY1" fmla="*/ 128789 h 128789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45960 h 274749"/>
                <a:gd name="connsiteX1" fmla="*/ 927279 w 927279"/>
                <a:gd name="connsiteY1" fmla="*/ 274749 h 274749"/>
                <a:gd name="connsiteX0" fmla="*/ 0 w 927279"/>
                <a:gd name="connsiteY0" fmla="*/ 64395 h 193184"/>
                <a:gd name="connsiteX1" fmla="*/ 927279 w 927279"/>
                <a:gd name="connsiteY1" fmla="*/ 193184 h 193184"/>
                <a:gd name="connsiteX0" fmla="*/ 0 w 811369"/>
                <a:gd name="connsiteY0" fmla="*/ 39156 h 264537"/>
                <a:gd name="connsiteX1" fmla="*/ 811369 w 811369"/>
                <a:gd name="connsiteY1" fmla="*/ 264537 h 264537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369" h="225381">
                  <a:moveTo>
                    <a:pt x="0" y="0"/>
                  </a:moveTo>
                  <a:cubicBezTo>
                    <a:pt x="404585" y="20024"/>
                    <a:pt x="670472" y="85256"/>
                    <a:pt x="811369" y="225381"/>
                  </a:cubicBezTo>
                </a:path>
              </a:pathLst>
            </a:custGeom>
            <a:ln w="28575">
              <a:solidFill>
                <a:srgbClr val="E46C0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136006" y="1811546"/>
              <a:ext cx="364914" cy="322054"/>
            </a:xfrm>
            <a:custGeom>
              <a:avLst/>
              <a:gdLst>
                <a:gd name="connsiteX0" fmla="*/ 0 w 927279"/>
                <a:gd name="connsiteY0" fmla="*/ 85860 h 214649"/>
                <a:gd name="connsiteX1" fmla="*/ 515155 w 927279"/>
                <a:gd name="connsiteY1" fmla="*/ 21465 h 214649"/>
                <a:gd name="connsiteX2" fmla="*/ 927279 w 927279"/>
                <a:gd name="connsiteY2" fmla="*/ 214649 h 214649"/>
                <a:gd name="connsiteX0" fmla="*/ 0 w 927279"/>
                <a:gd name="connsiteY0" fmla="*/ 0 h 128789"/>
                <a:gd name="connsiteX1" fmla="*/ 927279 w 927279"/>
                <a:gd name="connsiteY1" fmla="*/ 128789 h 128789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45960 h 274749"/>
                <a:gd name="connsiteX1" fmla="*/ 927279 w 927279"/>
                <a:gd name="connsiteY1" fmla="*/ 274749 h 274749"/>
                <a:gd name="connsiteX0" fmla="*/ 0 w 927279"/>
                <a:gd name="connsiteY0" fmla="*/ 64395 h 193184"/>
                <a:gd name="connsiteX1" fmla="*/ 927279 w 927279"/>
                <a:gd name="connsiteY1" fmla="*/ 193184 h 193184"/>
                <a:gd name="connsiteX0" fmla="*/ 0 w 811369"/>
                <a:gd name="connsiteY0" fmla="*/ 39156 h 264537"/>
                <a:gd name="connsiteX1" fmla="*/ 811369 w 811369"/>
                <a:gd name="connsiteY1" fmla="*/ 264537 h 264537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1039922"/>
                <a:gd name="connsiteY0" fmla="*/ 0 h 300508"/>
                <a:gd name="connsiteX1" fmla="*/ 1039922 w 1039922"/>
                <a:gd name="connsiteY1" fmla="*/ 300508 h 300508"/>
                <a:gd name="connsiteX0" fmla="*/ 0 w 1295187"/>
                <a:gd name="connsiteY0" fmla="*/ 0 h 300508"/>
                <a:gd name="connsiteX1" fmla="*/ 1039922 w 1295187"/>
                <a:gd name="connsiteY1" fmla="*/ 300508 h 300508"/>
                <a:gd name="connsiteX0" fmla="*/ 0 w 1295187"/>
                <a:gd name="connsiteY0" fmla="*/ 17011 h 317519"/>
                <a:gd name="connsiteX1" fmla="*/ 1039922 w 1295187"/>
                <a:gd name="connsiteY1" fmla="*/ 317519 h 31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5187" h="317519">
                  <a:moveTo>
                    <a:pt x="0" y="17011"/>
                  </a:moveTo>
                  <a:cubicBezTo>
                    <a:pt x="522669" y="0"/>
                    <a:pt x="1295187" y="179510"/>
                    <a:pt x="1039922" y="317519"/>
                  </a:cubicBezTo>
                </a:path>
              </a:pathLst>
            </a:custGeom>
            <a:ln w="28575">
              <a:solidFill>
                <a:srgbClr val="E46C0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75403" y="1794680"/>
            <a:ext cx="1415973" cy="497921"/>
            <a:chOff x="3524250" y="2088911"/>
            <a:chExt cx="1415973" cy="663892"/>
          </a:xfrm>
        </p:grpSpPr>
        <p:sp>
          <p:nvSpPr>
            <p:cNvPr id="19" name="TextBox 18"/>
            <p:cNvSpPr txBox="1"/>
            <p:nvPr/>
          </p:nvSpPr>
          <p:spPr>
            <a:xfrm>
              <a:off x="3524250" y="2219325"/>
              <a:ext cx="1415973" cy="5334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</a:rPr>
                <a:t>tentacles!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5592678">
              <a:off x="4199717" y="2065310"/>
              <a:ext cx="230304" cy="277506"/>
            </a:xfrm>
            <a:custGeom>
              <a:avLst/>
              <a:gdLst>
                <a:gd name="connsiteX0" fmla="*/ 0 w 927279"/>
                <a:gd name="connsiteY0" fmla="*/ 85860 h 214649"/>
                <a:gd name="connsiteX1" fmla="*/ 515155 w 927279"/>
                <a:gd name="connsiteY1" fmla="*/ 21465 h 214649"/>
                <a:gd name="connsiteX2" fmla="*/ 927279 w 927279"/>
                <a:gd name="connsiteY2" fmla="*/ 214649 h 214649"/>
                <a:gd name="connsiteX0" fmla="*/ 0 w 927279"/>
                <a:gd name="connsiteY0" fmla="*/ 0 h 128789"/>
                <a:gd name="connsiteX1" fmla="*/ 927279 w 927279"/>
                <a:gd name="connsiteY1" fmla="*/ 128789 h 128789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45960 h 274749"/>
                <a:gd name="connsiteX1" fmla="*/ 927279 w 927279"/>
                <a:gd name="connsiteY1" fmla="*/ 274749 h 274749"/>
                <a:gd name="connsiteX0" fmla="*/ 0 w 927279"/>
                <a:gd name="connsiteY0" fmla="*/ 64395 h 193184"/>
                <a:gd name="connsiteX1" fmla="*/ 927279 w 927279"/>
                <a:gd name="connsiteY1" fmla="*/ 193184 h 193184"/>
                <a:gd name="connsiteX0" fmla="*/ 0 w 811369"/>
                <a:gd name="connsiteY0" fmla="*/ 39156 h 264537"/>
                <a:gd name="connsiteX1" fmla="*/ 811369 w 811369"/>
                <a:gd name="connsiteY1" fmla="*/ 264537 h 264537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1039922"/>
                <a:gd name="connsiteY0" fmla="*/ 0 h 300508"/>
                <a:gd name="connsiteX1" fmla="*/ 1039922 w 1039922"/>
                <a:gd name="connsiteY1" fmla="*/ 300508 h 300508"/>
                <a:gd name="connsiteX0" fmla="*/ 0 w 1295187"/>
                <a:gd name="connsiteY0" fmla="*/ 0 h 300508"/>
                <a:gd name="connsiteX1" fmla="*/ 1039922 w 1295187"/>
                <a:gd name="connsiteY1" fmla="*/ 300508 h 300508"/>
                <a:gd name="connsiteX0" fmla="*/ 0 w 1295187"/>
                <a:gd name="connsiteY0" fmla="*/ 17011 h 317519"/>
                <a:gd name="connsiteX1" fmla="*/ 1039922 w 1295187"/>
                <a:gd name="connsiteY1" fmla="*/ 317519 h 31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5187" h="317519">
                  <a:moveTo>
                    <a:pt x="0" y="17011"/>
                  </a:moveTo>
                  <a:cubicBezTo>
                    <a:pt x="522669" y="0"/>
                    <a:pt x="1295187" y="179510"/>
                    <a:pt x="1039922" y="317519"/>
                  </a:cubicBezTo>
                </a:path>
              </a:pathLst>
            </a:custGeom>
            <a:ln w="28575">
              <a:solidFill>
                <a:srgbClr val="E46C0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94964" y="3334332"/>
            <a:ext cx="1989782" cy="972750"/>
            <a:chOff x="239902" y="4095647"/>
            <a:chExt cx="2367579" cy="1467035"/>
          </a:xfrm>
        </p:grpSpPr>
        <p:sp>
          <p:nvSpPr>
            <p:cNvPr id="22" name="TextBox 21"/>
            <p:cNvSpPr txBox="1"/>
            <p:nvPr/>
          </p:nvSpPr>
          <p:spPr>
            <a:xfrm>
              <a:off x="914400" y="5029201"/>
              <a:ext cx="1315284" cy="53348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</a:rPr>
                <a:t>overlaps!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1085917">
              <a:off x="239902" y="4095647"/>
              <a:ext cx="731700" cy="1230134"/>
            </a:xfrm>
            <a:custGeom>
              <a:avLst/>
              <a:gdLst>
                <a:gd name="connsiteX0" fmla="*/ 0 w 927279"/>
                <a:gd name="connsiteY0" fmla="*/ 85860 h 214649"/>
                <a:gd name="connsiteX1" fmla="*/ 515155 w 927279"/>
                <a:gd name="connsiteY1" fmla="*/ 21465 h 214649"/>
                <a:gd name="connsiteX2" fmla="*/ 927279 w 927279"/>
                <a:gd name="connsiteY2" fmla="*/ 214649 h 214649"/>
                <a:gd name="connsiteX0" fmla="*/ 0 w 927279"/>
                <a:gd name="connsiteY0" fmla="*/ 0 h 128789"/>
                <a:gd name="connsiteX1" fmla="*/ 927279 w 927279"/>
                <a:gd name="connsiteY1" fmla="*/ 128789 h 128789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45960 h 274749"/>
                <a:gd name="connsiteX1" fmla="*/ 927279 w 927279"/>
                <a:gd name="connsiteY1" fmla="*/ 274749 h 274749"/>
                <a:gd name="connsiteX0" fmla="*/ 0 w 927279"/>
                <a:gd name="connsiteY0" fmla="*/ 64395 h 193184"/>
                <a:gd name="connsiteX1" fmla="*/ 927279 w 927279"/>
                <a:gd name="connsiteY1" fmla="*/ 193184 h 193184"/>
                <a:gd name="connsiteX0" fmla="*/ 0 w 811369"/>
                <a:gd name="connsiteY0" fmla="*/ 39156 h 264537"/>
                <a:gd name="connsiteX1" fmla="*/ 811369 w 811369"/>
                <a:gd name="connsiteY1" fmla="*/ 264537 h 264537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1039922"/>
                <a:gd name="connsiteY0" fmla="*/ 0 h 300508"/>
                <a:gd name="connsiteX1" fmla="*/ 1039922 w 1039922"/>
                <a:gd name="connsiteY1" fmla="*/ 300508 h 300508"/>
                <a:gd name="connsiteX0" fmla="*/ 0 w 1295187"/>
                <a:gd name="connsiteY0" fmla="*/ 0 h 300508"/>
                <a:gd name="connsiteX1" fmla="*/ 1039922 w 1295187"/>
                <a:gd name="connsiteY1" fmla="*/ 300508 h 300508"/>
                <a:gd name="connsiteX0" fmla="*/ 0 w 1295187"/>
                <a:gd name="connsiteY0" fmla="*/ 17011 h 317519"/>
                <a:gd name="connsiteX1" fmla="*/ 1039922 w 1295187"/>
                <a:gd name="connsiteY1" fmla="*/ 317519 h 317519"/>
                <a:gd name="connsiteX0" fmla="*/ 0 w 1163612"/>
                <a:gd name="connsiteY0" fmla="*/ 17011 h 360889"/>
                <a:gd name="connsiteX1" fmla="*/ 908347 w 1163612"/>
                <a:gd name="connsiteY1" fmla="*/ 360889 h 360889"/>
                <a:gd name="connsiteX0" fmla="*/ 0 w 1012192"/>
                <a:gd name="connsiteY0" fmla="*/ 17011 h 360889"/>
                <a:gd name="connsiteX1" fmla="*/ 908347 w 1012192"/>
                <a:gd name="connsiteY1" fmla="*/ 360889 h 360889"/>
                <a:gd name="connsiteX0" fmla="*/ 0 w 1057000"/>
                <a:gd name="connsiteY0" fmla="*/ 17011 h 380054"/>
                <a:gd name="connsiteX1" fmla="*/ 953155 w 1057000"/>
                <a:gd name="connsiteY1" fmla="*/ 380054 h 3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000" h="380054">
                  <a:moveTo>
                    <a:pt x="0" y="17011"/>
                  </a:moveTo>
                  <a:cubicBezTo>
                    <a:pt x="522669" y="0"/>
                    <a:pt x="1057000" y="188846"/>
                    <a:pt x="953155" y="380054"/>
                  </a:cubicBezTo>
                </a:path>
              </a:pathLst>
            </a:custGeom>
            <a:ln w="28575">
              <a:solidFill>
                <a:srgbClr val="E46C0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1208392" flipH="1">
              <a:off x="2209460" y="4571377"/>
              <a:ext cx="398021" cy="792616"/>
            </a:xfrm>
            <a:custGeom>
              <a:avLst/>
              <a:gdLst>
                <a:gd name="connsiteX0" fmla="*/ 0 w 927279"/>
                <a:gd name="connsiteY0" fmla="*/ 85860 h 214649"/>
                <a:gd name="connsiteX1" fmla="*/ 515155 w 927279"/>
                <a:gd name="connsiteY1" fmla="*/ 21465 h 214649"/>
                <a:gd name="connsiteX2" fmla="*/ 927279 w 927279"/>
                <a:gd name="connsiteY2" fmla="*/ 214649 h 214649"/>
                <a:gd name="connsiteX0" fmla="*/ 0 w 927279"/>
                <a:gd name="connsiteY0" fmla="*/ 0 h 128789"/>
                <a:gd name="connsiteX1" fmla="*/ 927279 w 927279"/>
                <a:gd name="connsiteY1" fmla="*/ 128789 h 128789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01957 h 230746"/>
                <a:gd name="connsiteX1" fmla="*/ 927279 w 927279"/>
                <a:gd name="connsiteY1" fmla="*/ 230746 h 230746"/>
                <a:gd name="connsiteX0" fmla="*/ 0 w 927279"/>
                <a:gd name="connsiteY0" fmla="*/ 145960 h 274749"/>
                <a:gd name="connsiteX1" fmla="*/ 927279 w 927279"/>
                <a:gd name="connsiteY1" fmla="*/ 274749 h 274749"/>
                <a:gd name="connsiteX0" fmla="*/ 0 w 927279"/>
                <a:gd name="connsiteY0" fmla="*/ 64395 h 193184"/>
                <a:gd name="connsiteX1" fmla="*/ 927279 w 927279"/>
                <a:gd name="connsiteY1" fmla="*/ 193184 h 193184"/>
                <a:gd name="connsiteX0" fmla="*/ 0 w 811369"/>
                <a:gd name="connsiteY0" fmla="*/ 39156 h 264537"/>
                <a:gd name="connsiteX1" fmla="*/ 811369 w 811369"/>
                <a:gd name="connsiteY1" fmla="*/ 264537 h 264537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811369"/>
                <a:gd name="connsiteY0" fmla="*/ 0 h 225381"/>
                <a:gd name="connsiteX1" fmla="*/ 811369 w 811369"/>
                <a:gd name="connsiteY1" fmla="*/ 225381 h 225381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609478"/>
                <a:gd name="connsiteY0" fmla="*/ 0 h 275113"/>
                <a:gd name="connsiteX1" fmla="*/ 609478 w 609478"/>
                <a:gd name="connsiteY1" fmla="*/ 275113 h 275113"/>
                <a:gd name="connsiteX0" fmla="*/ 0 w 1039922"/>
                <a:gd name="connsiteY0" fmla="*/ 0 h 300508"/>
                <a:gd name="connsiteX1" fmla="*/ 1039922 w 1039922"/>
                <a:gd name="connsiteY1" fmla="*/ 300508 h 300508"/>
                <a:gd name="connsiteX0" fmla="*/ 0 w 1295187"/>
                <a:gd name="connsiteY0" fmla="*/ 0 h 300508"/>
                <a:gd name="connsiteX1" fmla="*/ 1039922 w 1295187"/>
                <a:gd name="connsiteY1" fmla="*/ 300508 h 300508"/>
                <a:gd name="connsiteX0" fmla="*/ 0 w 1295187"/>
                <a:gd name="connsiteY0" fmla="*/ 17011 h 317519"/>
                <a:gd name="connsiteX1" fmla="*/ 1039922 w 1295187"/>
                <a:gd name="connsiteY1" fmla="*/ 317519 h 317519"/>
                <a:gd name="connsiteX0" fmla="*/ 0 w 1163612"/>
                <a:gd name="connsiteY0" fmla="*/ 17011 h 360889"/>
                <a:gd name="connsiteX1" fmla="*/ 908347 w 1163612"/>
                <a:gd name="connsiteY1" fmla="*/ 360889 h 360889"/>
                <a:gd name="connsiteX0" fmla="*/ 0 w 1012192"/>
                <a:gd name="connsiteY0" fmla="*/ 17011 h 360889"/>
                <a:gd name="connsiteX1" fmla="*/ 908347 w 1012192"/>
                <a:gd name="connsiteY1" fmla="*/ 360889 h 360889"/>
                <a:gd name="connsiteX0" fmla="*/ 0 w 1057000"/>
                <a:gd name="connsiteY0" fmla="*/ 17011 h 380054"/>
                <a:gd name="connsiteX1" fmla="*/ 953155 w 1057000"/>
                <a:gd name="connsiteY1" fmla="*/ 380054 h 3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000" h="380054">
                  <a:moveTo>
                    <a:pt x="0" y="17011"/>
                  </a:moveTo>
                  <a:cubicBezTo>
                    <a:pt x="522669" y="0"/>
                    <a:pt x="1057000" y="188846"/>
                    <a:pt x="953155" y="380054"/>
                  </a:cubicBezTo>
                </a:path>
              </a:pathLst>
            </a:custGeom>
            <a:ln w="28575">
              <a:solidFill>
                <a:srgbClr val="E46C0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35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oma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83" y="1208164"/>
            <a:ext cx="2206643" cy="3259526"/>
          </a:xfrm>
          <a:prstGeom prst="rect">
            <a:avLst/>
          </a:prstGeom>
        </p:spPr>
      </p:pic>
      <p:pic>
        <p:nvPicPr>
          <p:cNvPr id="20" name="Picture 19" descr="bunny_our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57" y="1084303"/>
            <a:ext cx="1608029" cy="1671986"/>
          </a:xfrm>
          <a:prstGeom prst="rect">
            <a:avLst/>
          </a:prstGeom>
        </p:spPr>
      </p:pic>
      <p:pic>
        <p:nvPicPr>
          <p:cNvPr id="27" name="Picture 26" descr="bunny_our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17" y="2716572"/>
            <a:ext cx="1608029" cy="1960082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A simpler Parametric Domain (Shape Abstraction)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/>
          </a:p>
        </p:txBody>
      </p:sp>
      <p:sp>
        <p:nvSpPr>
          <p:cNvPr id="101" name="Text Box 8"/>
          <p:cNvSpPr txBox="1">
            <a:spLocks noChangeArrowheads="1"/>
          </p:cNvSpPr>
          <p:nvPr/>
        </p:nvSpPr>
        <p:spPr bwMode="auto">
          <a:xfrm>
            <a:off x="2910004" y="4295658"/>
            <a:ext cx="4145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/>
              <a:t>S</a:t>
            </a:r>
          </a:p>
        </p:txBody>
      </p:sp>
      <p:sp>
        <p:nvSpPr>
          <p:cNvPr id="103" name="Freeform 6"/>
          <p:cNvSpPr>
            <a:spLocks/>
          </p:cNvSpPr>
          <p:nvPr/>
        </p:nvSpPr>
        <p:spPr bwMode="auto">
          <a:xfrm>
            <a:off x="3455810" y="2756319"/>
            <a:ext cx="1589086" cy="279797"/>
          </a:xfrm>
          <a:custGeom>
            <a:avLst/>
            <a:gdLst/>
            <a:ahLst/>
            <a:cxnLst>
              <a:cxn ang="0">
                <a:pos x="2353" y="450"/>
              </a:cxn>
              <a:cxn ang="0">
                <a:pos x="0" y="337"/>
              </a:cxn>
            </a:cxnLst>
            <a:rect l="0" t="0" r="r" b="b"/>
            <a:pathLst>
              <a:path w="2353" h="450">
                <a:moveTo>
                  <a:pt x="2353" y="450"/>
                </a:moveTo>
                <a:cubicBezTo>
                  <a:pt x="1615" y="50"/>
                  <a:pt x="885" y="0"/>
                  <a:pt x="0" y="33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4" name="Text Box 7"/>
          <p:cNvSpPr txBox="1">
            <a:spLocks noChangeArrowheads="1"/>
          </p:cNvSpPr>
          <p:nvPr/>
        </p:nvSpPr>
        <p:spPr bwMode="auto">
          <a:xfrm>
            <a:off x="4054296" y="3255438"/>
            <a:ext cx="313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i="1" dirty="0"/>
              <a:t>f</a:t>
            </a:r>
          </a:p>
        </p:txBody>
      </p:sp>
      <p:sp>
        <p:nvSpPr>
          <p:cNvPr id="105" name="Freeform 10"/>
          <p:cNvSpPr>
            <a:spLocks/>
          </p:cNvSpPr>
          <p:nvPr/>
        </p:nvSpPr>
        <p:spPr bwMode="auto">
          <a:xfrm rot="10800000">
            <a:off x="3444762" y="3121839"/>
            <a:ext cx="1589085" cy="279797"/>
          </a:xfrm>
          <a:custGeom>
            <a:avLst/>
            <a:gdLst/>
            <a:ahLst/>
            <a:cxnLst>
              <a:cxn ang="0">
                <a:pos x="2353" y="450"/>
              </a:cxn>
              <a:cxn ang="0">
                <a:pos x="0" y="337"/>
              </a:cxn>
            </a:cxnLst>
            <a:rect l="0" t="0" r="r" b="b"/>
            <a:pathLst>
              <a:path w="2353" h="450">
                <a:moveTo>
                  <a:pt x="2353" y="450"/>
                </a:moveTo>
                <a:cubicBezTo>
                  <a:pt x="1615" y="50"/>
                  <a:pt x="885" y="0"/>
                  <a:pt x="0" y="33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6" name="Text Box 11"/>
          <p:cNvSpPr txBox="1">
            <a:spLocks noChangeArrowheads="1"/>
          </p:cNvSpPr>
          <p:nvPr/>
        </p:nvSpPr>
        <p:spPr bwMode="auto">
          <a:xfrm>
            <a:off x="3978096" y="2282581"/>
            <a:ext cx="76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i="1" dirty="0" smtClean="0"/>
              <a:t>f</a:t>
            </a:r>
            <a:r>
              <a:rPr lang="en-US" sz="4000" i="1" baseline="30000" dirty="0" smtClean="0"/>
              <a:t> </a:t>
            </a:r>
            <a:r>
              <a:rPr lang="en-US" sz="4000" baseline="30000" dirty="0" smtClean="0"/>
              <a:t>-1</a:t>
            </a:r>
            <a:endParaRPr lang="en-US" sz="4000" baseline="30000" dirty="0"/>
          </a:p>
        </p:txBody>
      </p:sp>
      <p:sp>
        <p:nvSpPr>
          <p:cNvPr id="21" name="Left Arrow 20"/>
          <p:cNvSpPr/>
          <p:nvPr/>
        </p:nvSpPr>
        <p:spPr>
          <a:xfrm flipH="1" flipV="1">
            <a:off x="5745601" y="3195913"/>
            <a:ext cx="387744" cy="22909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734177" y="3455460"/>
            <a:ext cx="2700" cy="399434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92988" y="3149892"/>
            <a:ext cx="4" cy="405874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U-Turn Arrow 23"/>
          <p:cNvSpPr/>
          <p:nvPr/>
        </p:nvSpPr>
        <p:spPr>
          <a:xfrm rot="5400000" flipV="1">
            <a:off x="5336101" y="3168953"/>
            <a:ext cx="583608" cy="756645"/>
          </a:xfrm>
          <a:prstGeom prst="uturnArrow">
            <a:avLst>
              <a:gd name="adj1" fmla="val 21935"/>
              <a:gd name="adj2" fmla="val 25000"/>
              <a:gd name="adj3" fmla="val 25000"/>
              <a:gd name="adj4" fmla="val 43750"/>
              <a:gd name="adj5" fmla="val 62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5091025" y="2630815"/>
            <a:ext cx="1175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simpler</a:t>
            </a:r>
            <a:br>
              <a:rPr lang="en-US" sz="1000" dirty="0" smtClean="0">
                <a:solidFill>
                  <a:srgbClr val="0070C0"/>
                </a:solidFill>
              </a:rPr>
            </a:br>
            <a:r>
              <a:rPr lang="en-US" sz="1000" dirty="0" smtClean="0">
                <a:solidFill>
                  <a:srgbClr val="0070C0"/>
                </a:solidFill>
              </a:rPr>
              <a:t>side-to-side</a:t>
            </a:r>
            <a:br>
              <a:rPr lang="en-US" sz="1000" dirty="0" smtClean="0">
                <a:solidFill>
                  <a:srgbClr val="0070C0"/>
                </a:solidFill>
              </a:rPr>
            </a:br>
            <a:r>
              <a:rPr lang="en-US" sz="1000" dirty="0" smtClean="0">
                <a:solidFill>
                  <a:srgbClr val="0070C0"/>
                </a:solidFill>
              </a:rPr>
              <a:t>transitions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885426" y="4295658"/>
            <a:ext cx="5282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 smtClean="0">
                <a:ea typeface="Lucida Sans Unicode" pitchFamily="34" charset="0"/>
                <a:cs typeface="Lucida Sans Unicode" pitchFamily="34" charset="0"/>
              </a:rPr>
              <a:t>D</a:t>
            </a:r>
            <a:endParaRPr lang="el-GR" sz="3600" dirty="0"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Cross field (brief)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383620"/>
            <a:ext cx="4185140" cy="3288645"/>
          </a:xfrm>
        </p:spPr>
        <p:txBody>
          <a:bodyPr>
            <a:normAutofit/>
          </a:bodyPr>
          <a:lstStyle/>
          <a:p>
            <a:r>
              <a:rPr lang="de-DE" dirty="0"/>
              <a:t>2</a:t>
            </a:r>
            <a:r>
              <a:rPr lang="de-DE" dirty="0" smtClean="0"/>
              <a:t> orthogonal vector for each </a:t>
            </a:r>
            <a:r>
              <a:rPr lang="de-DE" dirty="0" smtClean="0"/>
              <a:t>face</a:t>
            </a:r>
            <a:endParaRPr lang="de-DE" dirty="0" smtClean="0"/>
          </a:p>
          <a:p>
            <a:r>
              <a:rPr lang="en-US" sz="2000" dirty="0" smtClean="0"/>
              <a:t>Laying on tangent space of each </a:t>
            </a:r>
            <a:r>
              <a:rPr lang="en-US" sz="2000" dirty="0" smtClean="0"/>
              <a:t>face</a:t>
            </a:r>
            <a:endParaRPr lang="en-US" sz="2000" b="1" dirty="0" smtClean="0"/>
          </a:p>
          <a:p>
            <a:r>
              <a:rPr lang="en-US" b="1" dirty="0" smtClean="0"/>
              <a:t>Singularities</a:t>
            </a:r>
          </a:p>
          <a:p>
            <a:r>
              <a:rPr lang="en-US" b="1" dirty="0" smtClean="0"/>
              <a:t>Separatrices connect singularities</a:t>
            </a:r>
            <a:endParaRPr lang="en-US" b="1" dirty="0" smtClean="0"/>
          </a:p>
          <a:p>
            <a:endParaRPr lang="en-US" b="1" dirty="0" smtClean="0"/>
          </a:p>
          <a:p>
            <a:endParaRPr lang="en-US" sz="2000" b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538871" y="1137844"/>
            <a:ext cx="2239963" cy="1900237"/>
            <a:chOff x="6538871" y="1137844"/>
            <a:chExt cx="2239963" cy="1900237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0" r="15150" b="192"/>
            <a:stretch>
              <a:fillRect/>
            </a:stretch>
          </p:blipFill>
          <p:spPr bwMode="auto">
            <a:xfrm>
              <a:off x="6867484" y="1137844"/>
              <a:ext cx="1911350" cy="190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Connecteur droit avec flèche 10"/>
            <p:cNvCxnSpPr/>
            <p:nvPr/>
          </p:nvCxnSpPr>
          <p:spPr>
            <a:xfrm flipV="1">
              <a:off x="8010514" y="1752206"/>
              <a:ext cx="714375" cy="21431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avec flèche 11"/>
            <p:cNvCxnSpPr/>
            <p:nvPr/>
          </p:nvCxnSpPr>
          <p:spPr>
            <a:xfrm rot="10800000" flipV="1">
              <a:off x="7296139" y="1966488"/>
              <a:ext cx="714375" cy="21431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avec flèche 12"/>
            <p:cNvCxnSpPr/>
            <p:nvPr/>
          </p:nvCxnSpPr>
          <p:spPr>
            <a:xfrm rot="16200000" flipV="1">
              <a:off x="7546172" y="1502175"/>
              <a:ext cx="714375" cy="21431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avec flèche 13"/>
            <p:cNvCxnSpPr/>
            <p:nvPr/>
          </p:nvCxnSpPr>
          <p:spPr>
            <a:xfrm rot="16200000" flipH="1">
              <a:off x="7760455" y="2216519"/>
              <a:ext cx="714375" cy="21431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Ellipse 22"/>
            <p:cNvSpPr/>
            <p:nvPr/>
          </p:nvSpPr>
          <p:spPr>
            <a:xfrm>
              <a:off x="7939047" y="1895051"/>
              <a:ext cx="142875" cy="14287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0" t="10712" r="58807" b="56445"/>
            <a:stretch>
              <a:fillRect/>
            </a:stretch>
          </p:blipFill>
          <p:spPr bwMode="auto">
            <a:xfrm>
              <a:off x="6538871" y="1164831"/>
              <a:ext cx="1214438" cy="10636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r="15150" b="192"/>
          <a:stretch>
            <a:fillRect/>
          </a:stretch>
        </p:blipFill>
        <p:spPr bwMode="auto">
          <a:xfrm>
            <a:off x="4355976" y="1125079"/>
            <a:ext cx="19113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cteur droit avec flèche 10"/>
          <p:cNvCxnSpPr/>
          <p:nvPr/>
        </p:nvCxnSpPr>
        <p:spPr>
          <a:xfrm flipV="1">
            <a:off x="5499001" y="1739441"/>
            <a:ext cx="714375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11"/>
          <p:cNvCxnSpPr/>
          <p:nvPr/>
        </p:nvCxnSpPr>
        <p:spPr>
          <a:xfrm rot="10800000" flipV="1">
            <a:off x="4784626" y="1953723"/>
            <a:ext cx="714375" cy="214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12"/>
          <p:cNvCxnSpPr/>
          <p:nvPr/>
        </p:nvCxnSpPr>
        <p:spPr>
          <a:xfrm rot="16200000" flipV="1">
            <a:off x="5034652" y="1489410"/>
            <a:ext cx="714375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13"/>
          <p:cNvCxnSpPr/>
          <p:nvPr/>
        </p:nvCxnSpPr>
        <p:spPr>
          <a:xfrm rot="16200000" flipH="1">
            <a:off x="5248968" y="2203754"/>
            <a:ext cx="714375" cy="214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Ellipse 22"/>
          <p:cNvSpPr/>
          <p:nvPr/>
        </p:nvSpPr>
        <p:spPr>
          <a:xfrm>
            <a:off x="5427560" y="1882286"/>
            <a:ext cx="142875" cy="1428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32" name="Grafik 5" descr="parametrization_fro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36" y="3063912"/>
            <a:ext cx="3034760" cy="20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6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Network of separatices</a:t>
            </a:r>
            <a:endParaRPr lang="en-US" sz="2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/>
          </a:p>
        </p:txBody>
      </p:sp>
      <p:sp>
        <p:nvSpPr>
          <p:cNvPr id="18" name="Segnaposto contenuto 2"/>
          <p:cNvSpPr>
            <a:spLocks noGrp="1"/>
          </p:cNvSpPr>
          <p:nvPr>
            <p:ph sz="half" idx="1"/>
          </p:nvPr>
        </p:nvSpPr>
        <p:spPr>
          <a:xfrm>
            <a:off x="170836" y="1183111"/>
            <a:ext cx="4185140" cy="3168788"/>
          </a:xfrm>
        </p:spPr>
        <p:txBody>
          <a:bodyPr>
            <a:normAutofit/>
          </a:bodyPr>
          <a:lstStyle/>
          <a:p>
            <a:r>
              <a:rPr lang="it-IT" dirty="0" smtClean="0"/>
              <a:t>Separatices induce a quad layout</a:t>
            </a:r>
          </a:p>
          <a:p>
            <a:r>
              <a:rPr lang="it-IT" sz="2200" dirty="0" smtClean="0"/>
              <a:t>Usually, they form a complex network</a:t>
            </a:r>
          </a:p>
          <a:p>
            <a:pPr lvl="1"/>
            <a:r>
              <a:rPr lang="it-IT" dirty="0" smtClean="0"/>
              <a:t>Too many patches!</a:t>
            </a:r>
            <a:endParaRPr lang="en-US" dirty="0" smtClean="0"/>
          </a:p>
        </p:txBody>
      </p:sp>
      <p:pic>
        <p:nvPicPr>
          <p:cNvPr id="3" name="Picture 2" descr="Screen Shot 2016-10-14 at 04.56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091193"/>
            <a:ext cx="4116532" cy="38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13600</TotalTime>
  <Words>1270</Words>
  <Application>Microsoft Macintosh PowerPoint</Application>
  <PresentationFormat>On-screen Show (16:9)</PresentationFormat>
  <Paragraphs>454</Paragraphs>
  <Slides>46</Slides>
  <Notes>41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Perception</vt:lpstr>
      <vt:lpstr>Tracing Field-Coherent Quad Layouts</vt:lpstr>
      <vt:lpstr>Why Parametrization?</vt:lpstr>
      <vt:lpstr>Field Aligned Parametrization</vt:lpstr>
      <vt:lpstr>Field Aligned Parametrization</vt:lpstr>
      <vt:lpstr>A complex Parametric Domain</vt:lpstr>
      <vt:lpstr>A complex Parametric Domain (detail)</vt:lpstr>
      <vt:lpstr>A simpler Parametric Domain (Shape Abstraction)</vt:lpstr>
      <vt:lpstr>Cross field (brief)</vt:lpstr>
      <vt:lpstr>Network of separatices</vt:lpstr>
      <vt:lpstr>The intuition</vt:lpstr>
      <vt:lpstr>The intuition</vt:lpstr>
      <vt:lpstr>The constraints</vt:lpstr>
      <vt:lpstr>The Approaches (Separatrix simplification)</vt:lpstr>
      <vt:lpstr>The Approaches (Dual Graph)</vt:lpstr>
      <vt:lpstr>Optimal set of separatrices</vt:lpstr>
      <vt:lpstr>Tracing in parametric space(problems)</vt:lpstr>
      <vt:lpstr>Then trace in 3D!!</vt:lpstr>
      <vt:lpstr>Then trace in 3D!!</vt:lpstr>
      <vt:lpstr>The intuition</vt:lpstr>
      <vt:lpstr>A Deeper look at the field</vt:lpstr>
      <vt:lpstr>A Deeper look at the field</vt:lpstr>
      <vt:lpstr>Tracing Field-Coherent (Continuous settings)</vt:lpstr>
      <vt:lpstr>Tracing Field-Coherent (Continuous settings)</vt:lpstr>
      <vt:lpstr>Field-Coherency</vt:lpstr>
      <vt:lpstr>Tracing Field-Coherent (Discrete setting)</vt:lpstr>
      <vt:lpstr>Tracing Field-Coherent (Discrete setting)</vt:lpstr>
      <vt:lpstr>Tracing Field-Coherent (Discrete setting)</vt:lpstr>
      <vt:lpstr>Tracing Field-Coherent (Discrete setting)</vt:lpstr>
      <vt:lpstr>Tracing Field-Coherent (Discrete setting)</vt:lpstr>
      <vt:lpstr>Tracing Field-Coherent (Discrete setting)</vt:lpstr>
      <vt:lpstr>Tracing Field-Coherent (Discrete setting)</vt:lpstr>
      <vt:lpstr>Propagating throught the mesh</vt:lpstr>
      <vt:lpstr>Tangential or Orthogonal crossing</vt:lpstr>
      <vt:lpstr>Defining a quad patch Layout (1)</vt:lpstr>
      <vt:lpstr>Defining a quad patch Layout (2)</vt:lpstr>
      <vt:lpstr>Defining a quad patch Layout (3)</vt:lpstr>
      <vt:lpstr>Defining a quad patch Layout (4)</vt:lpstr>
      <vt:lpstr>Defining a quad patch Layout (5)</vt:lpstr>
      <vt:lpstr>Defining a quad patch Layout (6)</vt:lpstr>
      <vt:lpstr>Global Parametrization</vt:lpstr>
      <vt:lpstr>Comparison Wrt exact surface tracing approach</vt:lpstr>
      <vt:lpstr>Comparison Wrt exact surface tracing approach</vt:lpstr>
      <vt:lpstr>Comparison wrt tracing on parametric space</vt:lpstr>
      <vt:lpstr>Comparison wrt tracing on parametric space</vt:lpstr>
      <vt:lpstr>Cool Application!!</vt:lpstr>
      <vt:lpstr>Questions?</vt:lpstr>
    </vt:vector>
  </TitlesOfParts>
  <Company>ISTI - CNR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VCG</dc:title>
  <dc:creator>Paolo Cignoni</dc:creator>
  <cp:lastModifiedBy>Nico Pietroni</cp:lastModifiedBy>
  <cp:revision>421</cp:revision>
  <dcterms:created xsi:type="dcterms:W3CDTF">2013-06-01T21:26:44Z</dcterms:created>
  <dcterms:modified xsi:type="dcterms:W3CDTF">2016-10-14T02:58:34Z</dcterms:modified>
</cp:coreProperties>
</file>